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58" r:id="rId7"/>
    <p:sldId id="265" r:id="rId8"/>
    <p:sldId id="260" r:id="rId9"/>
    <p:sldId id="266" r:id="rId10"/>
    <p:sldId id="269" r:id="rId11"/>
    <p:sldId id="264" r:id="rId12"/>
    <p:sldId id="261" r:id="rId13"/>
    <p:sldId id="262" r:id="rId14"/>
    <p:sldId id="263" r:id="rId15"/>
    <p:sldId id="267" r:id="rId16"/>
    <p:sldId id="26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4B94"/>
    <a:srgbClr val="0B1F39"/>
    <a:srgbClr val="D7EF2D"/>
    <a:srgbClr val="7BADDA"/>
    <a:srgbClr val="E05C39"/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632B6A-DFC9-480A-8368-1D76804BD28F}" v="2" dt="2023-05-17T13:48:49.675"/>
    <p1510:client id="{D91CB200-4206-4BB4-867C-CFEBAC7061A9}" v="2" dt="2023-05-16T20:40:39.7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ttman, Jenni" userId="2bd24b2b-5c72-4065-8919-001e255b89f2" providerId="ADAL" clId="{05632B6A-DFC9-480A-8368-1D76804BD28F}"/>
    <pc:docChg chg="custSel modSld">
      <pc:chgData name="Wittman, Jenni" userId="2bd24b2b-5c72-4065-8919-001e255b89f2" providerId="ADAL" clId="{05632B6A-DFC9-480A-8368-1D76804BD28F}" dt="2023-05-17T16:33:25.887" v="177" actId="20577"/>
      <pc:docMkLst>
        <pc:docMk/>
      </pc:docMkLst>
      <pc:sldChg chg="modSp mod">
        <pc:chgData name="Wittman, Jenni" userId="2bd24b2b-5c72-4065-8919-001e255b89f2" providerId="ADAL" clId="{05632B6A-DFC9-480A-8368-1D76804BD28F}" dt="2023-05-17T16:33:25.887" v="177" actId="20577"/>
        <pc:sldMkLst>
          <pc:docMk/>
          <pc:sldMk cId="2185035133" sldId="258"/>
        </pc:sldMkLst>
        <pc:spChg chg="mod">
          <ac:chgData name="Wittman, Jenni" userId="2bd24b2b-5c72-4065-8919-001e255b89f2" providerId="ADAL" clId="{05632B6A-DFC9-480A-8368-1D76804BD28F}" dt="2023-05-17T16:33:25.887" v="177" actId="20577"/>
          <ac:spMkLst>
            <pc:docMk/>
            <pc:sldMk cId="2185035133" sldId="258"/>
            <ac:spMk id="3" creationId="{883DD681-27B0-A12C-2003-D372B5645D21}"/>
          </ac:spMkLst>
        </pc:spChg>
      </pc:sldChg>
      <pc:sldChg chg="modSp mod">
        <pc:chgData name="Wittman, Jenni" userId="2bd24b2b-5c72-4065-8919-001e255b89f2" providerId="ADAL" clId="{05632B6A-DFC9-480A-8368-1D76804BD28F}" dt="2023-05-17T13:49:05.298" v="14" actId="20577"/>
        <pc:sldMkLst>
          <pc:docMk/>
          <pc:sldMk cId="4226434736" sldId="259"/>
        </pc:sldMkLst>
        <pc:spChg chg="mod">
          <ac:chgData name="Wittman, Jenni" userId="2bd24b2b-5c72-4065-8919-001e255b89f2" providerId="ADAL" clId="{05632B6A-DFC9-480A-8368-1D76804BD28F}" dt="2023-05-17T13:49:05.298" v="14" actId="20577"/>
          <ac:spMkLst>
            <pc:docMk/>
            <pc:sldMk cId="4226434736" sldId="259"/>
            <ac:spMk id="3" creationId="{BFEEAD2B-FDDC-E5E1-5B21-99A8E4B7302C}"/>
          </ac:spMkLst>
        </pc:spChg>
      </pc:sldChg>
      <pc:sldChg chg="addSp delSp modSp mod">
        <pc:chgData name="Wittman, Jenni" userId="2bd24b2b-5c72-4065-8919-001e255b89f2" providerId="ADAL" clId="{05632B6A-DFC9-480A-8368-1D76804BD28F}" dt="2023-05-17T16:30:55.457" v="112" actId="1038"/>
        <pc:sldMkLst>
          <pc:docMk/>
          <pc:sldMk cId="4261550419" sldId="262"/>
        </pc:sldMkLst>
        <pc:picChg chg="add mod modCrop">
          <ac:chgData name="Wittman, Jenni" userId="2bd24b2b-5c72-4065-8919-001e255b89f2" providerId="ADAL" clId="{05632B6A-DFC9-480A-8368-1D76804BD28F}" dt="2023-05-17T16:30:55.457" v="112" actId="1038"/>
          <ac:picMkLst>
            <pc:docMk/>
            <pc:sldMk cId="4261550419" sldId="262"/>
            <ac:picMk id="4" creationId="{925D38CB-3245-D809-C7D1-F5EEB9B92AA7}"/>
          </ac:picMkLst>
        </pc:picChg>
        <pc:picChg chg="del">
          <ac:chgData name="Wittman, Jenni" userId="2bd24b2b-5c72-4065-8919-001e255b89f2" providerId="ADAL" clId="{05632B6A-DFC9-480A-8368-1D76804BD28F}" dt="2023-05-17T16:30:17.803" v="38" actId="478"/>
          <ac:picMkLst>
            <pc:docMk/>
            <pc:sldMk cId="4261550419" sldId="262"/>
            <ac:picMk id="7" creationId="{AF7D8088-6484-D8C1-D606-2EFDF9FE9DC9}"/>
          </ac:picMkLst>
        </pc:picChg>
      </pc:sldChg>
      <pc:sldChg chg="modSp mod">
        <pc:chgData name="Wittman, Jenni" userId="2bd24b2b-5c72-4065-8919-001e255b89f2" providerId="ADAL" clId="{05632B6A-DFC9-480A-8368-1D76804BD28F}" dt="2023-05-17T16:33:00.990" v="151" actId="20577"/>
        <pc:sldMkLst>
          <pc:docMk/>
          <pc:sldMk cId="4290278924" sldId="263"/>
        </pc:sldMkLst>
        <pc:spChg chg="mod">
          <ac:chgData name="Wittman, Jenni" userId="2bd24b2b-5c72-4065-8919-001e255b89f2" providerId="ADAL" clId="{05632B6A-DFC9-480A-8368-1D76804BD28F}" dt="2023-05-17T16:33:00.990" v="151" actId="20577"/>
          <ac:spMkLst>
            <pc:docMk/>
            <pc:sldMk cId="4290278924" sldId="263"/>
            <ac:spMk id="3" creationId="{4EB8D836-7B6E-D31B-9764-A8EF15BCB85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0B1F39"/>
                </a:solidFill>
                <a:latin typeface="HelveticaNeue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204B9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57300" y="8224837"/>
            <a:ext cx="2743200" cy="365125"/>
          </a:xfrm>
        </p:spPr>
        <p:txBody>
          <a:bodyPr/>
          <a:lstStyle/>
          <a:p>
            <a:fld id="{6933C8A9-F2DB-41F6-9BD2-752F993E167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7677150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80400" y="7840662"/>
            <a:ext cx="2743200" cy="365125"/>
          </a:xfrm>
        </p:spPr>
        <p:txBody>
          <a:bodyPr/>
          <a:lstStyle/>
          <a:p>
            <a:fld id="{713C559B-628D-4602-BBCC-43B92D252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551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3C8A9-F2DB-41F6-9BD2-752F993E167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C559B-628D-4602-BBCC-43B92D252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957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3C8A9-F2DB-41F6-9BD2-752F993E167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C559B-628D-4602-BBCC-43B92D252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450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3C8A9-F2DB-41F6-9BD2-752F993E167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C559B-628D-4602-BBCC-43B92D252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225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0B1F39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3C8A9-F2DB-41F6-9BD2-752F993E167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C559B-628D-4602-BBCC-43B92D252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730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3C8A9-F2DB-41F6-9BD2-752F993E167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C559B-628D-4602-BBCC-43B92D252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381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3C8A9-F2DB-41F6-9BD2-752F993E167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C559B-628D-4602-BBCC-43B92D252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864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3C8A9-F2DB-41F6-9BD2-752F993E167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C559B-628D-4602-BBCC-43B92D252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255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3C8A9-F2DB-41F6-9BD2-752F993E167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C559B-628D-4602-BBCC-43B92D252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272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3C8A9-F2DB-41F6-9BD2-752F993E167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C559B-628D-4602-BBCC-43B92D252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355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3C8A9-F2DB-41F6-9BD2-752F993E167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C559B-628D-4602-BBCC-43B92D252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994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3590" y="-24339"/>
            <a:ext cx="3068241" cy="20454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76428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33C8A9-F2DB-41F6-9BD2-752F993E167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C559B-628D-4602-BBCC-43B92D25288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0" y="6007100"/>
            <a:ext cx="12192000" cy="850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355850" y="6287646"/>
            <a:ext cx="7378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>
                <a:solidFill>
                  <a:srgbClr val="E8E8E8"/>
                </a:solidFill>
                <a:latin typeface="HelveticaNeue" pitchFamily="2" charset="0"/>
              </a:rPr>
              <a:t>Making</a:t>
            </a:r>
            <a:r>
              <a:rPr lang="en-US" sz="2400" i="1" baseline="0">
                <a:solidFill>
                  <a:srgbClr val="E8E8E8"/>
                </a:solidFill>
                <a:latin typeface="HelveticaNeue" pitchFamily="2" charset="0"/>
              </a:rPr>
              <a:t> things possible with plastic since 1946 </a:t>
            </a:r>
            <a:endParaRPr lang="en-US" sz="2400" i="1">
              <a:solidFill>
                <a:srgbClr val="E8E8E8"/>
              </a:solidFill>
              <a:latin typeface="HelveticaNeu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662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204B94"/>
          </a:solidFill>
          <a:latin typeface="HelveticaNeue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B1F39"/>
          </a:solidFill>
          <a:latin typeface="HelveticaNeue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E05C39"/>
          </a:solidFill>
          <a:latin typeface="HelveticaNeue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7BADDA"/>
          </a:solidFill>
          <a:latin typeface="HelveticaNeue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04B94"/>
          </a:solidFill>
          <a:latin typeface="HelveticaNeue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B1F39"/>
          </a:solidFill>
          <a:latin typeface="HelveticaNeue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57F69E0-C4B0-4BEC-A689-4F8D877F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A picture containing case, accessory&#10;&#10;Description automatically generated">
            <a:extLst>
              <a:ext uri="{FF2B5EF4-FFF2-40B4-BE49-F238E27FC236}">
                <a16:creationId xmlns:a16="http://schemas.microsoft.com/office/drawing/2014/main" id="{73A7C53E-7DFF-7515-5421-E133B01E1F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l="104" r="1254"/>
          <a:stretch/>
        </p:blipFill>
        <p:spPr>
          <a:xfrm>
            <a:off x="20" y="10"/>
            <a:ext cx="12188930" cy="68579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63240"/>
          </a:xfrm>
        </p:spPr>
        <p:txBody>
          <a:bodyPr>
            <a:normAutofit/>
          </a:bodyPr>
          <a:lstStyle/>
          <a:p>
            <a:r>
              <a:rPr lang="en-US" sz="6600">
                <a:solidFill>
                  <a:srgbClr val="FFFFFF"/>
                </a:solidFill>
              </a:rPr>
              <a:t>Cope </a:t>
            </a:r>
            <a:br>
              <a:rPr lang="en-US" sz="6600">
                <a:solidFill>
                  <a:srgbClr val="FFFFFF"/>
                </a:solidFill>
              </a:rPr>
            </a:br>
            <a:r>
              <a:rPr lang="en-US" sz="6600">
                <a:solidFill>
                  <a:srgbClr val="FFFFFF"/>
                </a:solidFill>
              </a:rPr>
              <a:t>Ground Protection Mats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9F6380B4-6A1C-481E-8408-B4E6C75B9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368623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rgbClr val="FFFFFF">
              <a:alpha val="75000"/>
            </a:srgbClr>
          </a:solidFill>
          <a:ln w="44450" cap="rnd">
            <a:solidFill>
              <a:srgbClr val="FFFFFF">
                <a:alpha val="75000"/>
              </a:srgb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5" descr="A picture containing arrow&#10;&#10;Description automatically generated">
            <a:extLst>
              <a:ext uri="{FF2B5EF4-FFF2-40B4-BE49-F238E27FC236}">
                <a16:creationId xmlns:a16="http://schemas.microsoft.com/office/drawing/2014/main" id="{D0D2D7F2-0693-D299-0791-D72FAFE3BD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4516272"/>
            <a:ext cx="27432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9221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665DBBEF-238B-476B-96AB-8AAC3224EC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AA0147-8AB2-D60A-8829-E6EE06347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2" y="639193"/>
            <a:ext cx="3571810" cy="357351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Pricing</a:t>
            </a:r>
          </a:p>
        </p:txBody>
      </p:sp>
      <p:sp>
        <p:nvSpPr>
          <p:cNvPr id="14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4409267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5D38CB-3245-D809-C7D1-F5EEB9B92AA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40" t="1305" r="2240" b="2354"/>
          <a:stretch/>
        </p:blipFill>
        <p:spPr>
          <a:xfrm>
            <a:off x="6421318" y="128820"/>
            <a:ext cx="4993908" cy="65149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61550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AB3E33-6E8D-6E21-8ADF-876500D08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Natural GPMs (coming soon ...)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B8D836-7B6E-D31B-9764-A8EF15BCB8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HelveticaNeue"/>
              </a:rPr>
              <a:t>Natural PE for groomed grassy areas</a:t>
            </a:r>
            <a:endParaRPr lang="en-US" dirty="0"/>
          </a:p>
          <a:p>
            <a:r>
              <a:rPr lang="en-US" dirty="0">
                <a:latin typeface="HelveticaNeue"/>
              </a:rPr>
              <a:t>Doesn't get as hot as black mats</a:t>
            </a:r>
          </a:p>
          <a:p>
            <a:r>
              <a:rPr lang="en-US" dirty="0">
                <a:latin typeface="HelveticaNeue"/>
              </a:rPr>
              <a:t>Possible Targets</a:t>
            </a:r>
          </a:p>
          <a:p>
            <a:pPr lvl="1"/>
            <a:r>
              <a:rPr lang="en-US" dirty="0">
                <a:solidFill>
                  <a:srgbClr val="0B1F39"/>
                </a:solidFill>
                <a:latin typeface="HelveticaNeue"/>
              </a:rPr>
              <a:t>Landscape Contractors</a:t>
            </a:r>
          </a:p>
          <a:p>
            <a:pPr lvl="1"/>
            <a:r>
              <a:rPr lang="en-US" dirty="0">
                <a:solidFill>
                  <a:srgbClr val="0B1F39"/>
                </a:solidFill>
                <a:latin typeface="HelveticaNeue"/>
              </a:rPr>
              <a:t>Parks Districts</a:t>
            </a:r>
          </a:p>
          <a:p>
            <a:pPr lvl="1"/>
            <a:r>
              <a:rPr lang="en-US" dirty="0">
                <a:solidFill>
                  <a:srgbClr val="0B1F39"/>
                </a:solidFill>
                <a:latin typeface="HelveticaNeue"/>
              </a:rPr>
              <a:t>Golf Courses</a:t>
            </a:r>
          </a:p>
          <a:p>
            <a:pPr lvl="1"/>
            <a:r>
              <a:rPr lang="en-US" dirty="0">
                <a:solidFill>
                  <a:srgbClr val="0B1F39"/>
                </a:solidFill>
                <a:latin typeface="HelveticaNeue"/>
              </a:rPr>
              <a:t>Zoos</a:t>
            </a:r>
          </a:p>
        </p:txBody>
      </p:sp>
    </p:spTree>
    <p:extLst>
      <p:ext uri="{BB962C8B-B14F-4D97-AF65-F5344CB8AC3E}">
        <p14:creationId xmlns:p14="http://schemas.microsoft.com/office/powerpoint/2010/main" val="4290278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AB3E33-6E8D-6E21-8ADF-876500D08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B8D836-7B6E-D31B-9764-A8EF15BCB8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Stock these in your branch</a:t>
            </a:r>
          </a:p>
          <a:p>
            <a:r>
              <a:rPr lang="en-US">
                <a:latin typeface="HelveticaNeue"/>
              </a:rPr>
              <a:t>Use your resources</a:t>
            </a:r>
            <a:endParaRPr lang="en-US"/>
          </a:p>
          <a:p>
            <a:r>
              <a:rPr lang="en-US">
                <a:latin typeface="HelveticaNeue"/>
              </a:rPr>
              <a:t>Start looking for leads on your commute</a:t>
            </a: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8939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0">
            <a:extLst>
              <a:ext uri="{FF2B5EF4-FFF2-40B4-BE49-F238E27FC236}">
                <a16:creationId xmlns:a16="http://schemas.microsoft.com/office/drawing/2014/main" id="{A016CB47-C4D4-4332-9ED0-DBB916252F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AB3E33-6E8D-6E21-8ADF-876500D08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015" y="3930305"/>
            <a:ext cx="3861960" cy="2437244"/>
          </a:xfrm>
        </p:spPr>
        <p:txBody>
          <a:bodyPr anchor="ctr">
            <a:normAutofit/>
          </a:bodyPr>
          <a:lstStyle/>
          <a:p>
            <a:r>
              <a:rPr lang="en-US" sz="3600"/>
              <a:t>Marketing Materials</a:t>
            </a:r>
          </a:p>
        </p:txBody>
      </p:sp>
      <p:sp>
        <p:nvSpPr>
          <p:cNvPr id="40" name="Rectangle 32">
            <a:extLst>
              <a:ext uri="{FF2B5EF4-FFF2-40B4-BE49-F238E27FC236}">
                <a16:creationId xmlns:a16="http://schemas.microsoft.com/office/drawing/2014/main" id="{95C8260E-968F-44E8-A823-ABB4313119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86584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34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89" y="0"/>
            <a:ext cx="11231745" cy="35578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5" descr="Text&#10;&#10;Description automatically generated">
            <a:extLst>
              <a:ext uri="{FF2B5EF4-FFF2-40B4-BE49-F238E27FC236}">
                <a16:creationId xmlns:a16="http://schemas.microsoft.com/office/drawing/2014/main" id="{BB0057BC-ED99-B9A9-7964-DB1C6AE30C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6165" y="384463"/>
            <a:ext cx="2199858" cy="2811320"/>
          </a:xfrm>
          <a:prstGeom prst="rect">
            <a:avLst/>
          </a:prstGeom>
        </p:spPr>
      </p:pic>
      <p:pic>
        <p:nvPicPr>
          <p:cNvPr id="6" name="Picture 6" descr="Qr code&#10;&#10;Description automatically generated">
            <a:extLst>
              <a:ext uri="{FF2B5EF4-FFF2-40B4-BE49-F238E27FC236}">
                <a16:creationId xmlns:a16="http://schemas.microsoft.com/office/drawing/2014/main" id="{0A1EB61E-CF87-2389-1EF1-717D896CC4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6396" y="438656"/>
            <a:ext cx="3336953" cy="27029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C5A9381-8B2E-0EE0-C3C6-49B5E454FCC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07" r="1" b="1"/>
          <a:stretch/>
        </p:blipFill>
        <p:spPr>
          <a:xfrm>
            <a:off x="8095756" y="472589"/>
            <a:ext cx="3336953" cy="2635066"/>
          </a:xfrm>
          <a:prstGeom prst="rect">
            <a:avLst/>
          </a:prstGeom>
        </p:spPr>
      </p:pic>
      <p:sp>
        <p:nvSpPr>
          <p:cNvPr id="42" name="Rectangle 36">
            <a:extLst>
              <a:ext uri="{FF2B5EF4-FFF2-40B4-BE49-F238E27FC236}">
                <a16:creationId xmlns:a16="http://schemas.microsoft.com/office/drawing/2014/main" id="{FE43805F-24A6-46A4-B19B-54F283473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3635346" y="5126067"/>
            <a:ext cx="219456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B8D836-7B6E-D31B-9764-A8EF15BCB8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2719" y="3930305"/>
            <a:ext cx="6586915" cy="2437244"/>
          </a:xfrm>
        </p:spPr>
        <p:txBody>
          <a:bodyPr anchor="ctr">
            <a:normAutofit/>
          </a:bodyPr>
          <a:lstStyle/>
          <a:p>
            <a:r>
              <a:rPr lang="en-US" sz="2000">
                <a:latin typeface="HelveticaNeue"/>
              </a:rPr>
              <a:t>Flyers</a:t>
            </a:r>
          </a:p>
          <a:p>
            <a:r>
              <a:rPr lang="en-US" sz="2000">
                <a:latin typeface="HelveticaNeue"/>
              </a:rPr>
              <a:t>Signature Blocks</a:t>
            </a:r>
          </a:p>
          <a:p>
            <a:r>
              <a:rPr lang="en-US" sz="2000">
                <a:latin typeface="HelveticaNeue"/>
              </a:rPr>
              <a:t>Business Cards (by request)</a:t>
            </a:r>
          </a:p>
          <a:p>
            <a:r>
              <a:rPr lang="en-US" sz="2000">
                <a:latin typeface="HelveticaNeue"/>
              </a:rPr>
              <a:t>Leads</a:t>
            </a:r>
          </a:p>
          <a:p>
            <a:r>
              <a:rPr lang="en-US" sz="2000">
                <a:latin typeface="HelveticaNeue"/>
              </a:rPr>
              <a:t>Pricing Sheet</a:t>
            </a:r>
          </a:p>
          <a:p>
            <a:r>
              <a:rPr lang="en-US" sz="2000">
                <a:latin typeface="HelveticaNeue"/>
              </a:rPr>
              <a:t>Landing Page</a:t>
            </a:r>
          </a:p>
        </p:txBody>
      </p:sp>
    </p:spTree>
    <p:extLst>
      <p:ext uri="{BB962C8B-B14F-4D97-AF65-F5344CB8AC3E}">
        <p14:creationId xmlns:p14="http://schemas.microsoft.com/office/powerpoint/2010/main" val="1577438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9F1FFA9-D672-408C-9220-ADEEC6ABD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288F13B-DD7E-7CF7-D404-D4BAAE9A6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3816095" cy="1938076"/>
          </a:xfrm>
        </p:spPr>
        <p:txBody>
          <a:bodyPr>
            <a:normAutofit/>
          </a:bodyPr>
          <a:lstStyle/>
          <a:p>
            <a:r>
              <a:rPr lang="en-US"/>
              <a:t>Ground Protection Mats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EEAD2B-FDDC-E5E1-5B21-99A8E4B730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482589"/>
            <a:ext cx="3816096" cy="4117706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US" sz="2000" dirty="0">
                <a:latin typeface="HelveticaNeue"/>
              </a:rPr>
              <a:t>100% virgin polyethylene polymer </a:t>
            </a:r>
          </a:p>
          <a:p>
            <a:r>
              <a:rPr lang="en-US" sz="2000" dirty="0">
                <a:latin typeface="HelveticaNeue"/>
              </a:rPr>
              <a:t>Lasts longer than wood alternatives</a:t>
            </a:r>
          </a:p>
          <a:p>
            <a:r>
              <a:rPr lang="en-US" sz="2000" dirty="0">
                <a:latin typeface="HelveticaNeue"/>
              </a:rPr>
              <a:t>Easily support up to a 120-ton vehicle</a:t>
            </a:r>
          </a:p>
          <a:p>
            <a:r>
              <a:rPr lang="en-US" sz="2000" dirty="0">
                <a:latin typeface="HelveticaNeue"/>
              </a:rPr>
              <a:t>Lightweight &amp; Resistant to Liquids</a:t>
            </a:r>
          </a:p>
          <a:p>
            <a:r>
              <a:rPr lang="en-US" sz="2000" dirty="0">
                <a:latin typeface="HelveticaNeue"/>
              </a:rPr>
              <a:t>Diamond pattern surface enhances traction on 1-side</a:t>
            </a:r>
          </a:p>
          <a:p>
            <a:r>
              <a:rPr lang="en-US" sz="2000" dirty="0">
                <a:latin typeface="HelveticaNeue"/>
              </a:rPr>
              <a:t>Handle for easy installation</a:t>
            </a:r>
          </a:p>
          <a:p>
            <a:r>
              <a:rPr lang="en-US" sz="2000" dirty="0">
                <a:latin typeface="HelveticaNeue"/>
              </a:rPr>
              <a:t>76 </a:t>
            </a:r>
            <a:r>
              <a:rPr lang="en-US" sz="2000" dirty="0" err="1">
                <a:latin typeface="HelveticaNeue"/>
              </a:rPr>
              <a:t>lbs</a:t>
            </a:r>
            <a:r>
              <a:rPr lang="en-US" sz="2000" dirty="0">
                <a:latin typeface="HelveticaNeue"/>
              </a:rPr>
              <a:t>/mat vs 61 </a:t>
            </a:r>
            <a:r>
              <a:rPr lang="en-US" sz="2000" dirty="0" err="1">
                <a:latin typeface="HelveticaNeue"/>
              </a:rPr>
              <a:t>lbs</a:t>
            </a:r>
            <a:r>
              <a:rPr lang="en-US" sz="2000" dirty="0">
                <a:latin typeface="HelveticaNeue"/>
              </a:rPr>
              <a:t> for similar (dry) plywood mat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E25AA711-AAC3-7E49-D18A-11B465E0B6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968" r="-1" b="16658"/>
          <a:stretch/>
        </p:blipFill>
        <p:spPr>
          <a:xfrm>
            <a:off x="4904316" y="-4"/>
            <a:ext cx="7287684" cy="3694372"/>
          </a:xfrm>
          <a:custGeom>
            <a:avLst/>
            <a:gdLst/>
            <a:ahLst/>
            <a:cxnLst/>
            <a:rect l="l" t="t" r="r" b="b"/>
            <a:pathLst>
              <a:path w="7287684" h="3694372">
                <a:moveTo>
                  <a:pt x="1047969" y="0"/>
                </a:moveTo>
                <a:lnTo>
                  <a:pt x="7287684" y="0"/>
                </a:lnTo>
                <a:lnTo>
                  <a:pt x="7287684" y="814388"/>
                </a:lnTo>
                <a:lnTo>
                  <a:pt x="7287684" y="3694372"/>
                </a:lnTo>
                <a:lnTo>
                  <a:pt x="471411" y="3694372"/>
                </a:lnTo>
                <a:lnTo>
                  <a:pt x="470992" y="3686621"/>
                </a:lnTo>
                <a:cubicBezTo>
                  <a:pt x="458999" y="3642419"/>
                  <a:pt x="427907" y="3602236"/>
                  <a:pt x="376383" y="3554015"/>
                </a:cubicBezTo>
                <a:cubicBezTo>
                  <a:pt x="315976" y="3500438"/>
                  <a:pt x="255568" y="3454003"/>
                  <a:pt x="170288" y="3407569"/>
                </a:cubicBezTo>
                <a:cubicBezTo>
                  <a:pt x="365723" y="3382565"/>
                  <a:pt x="163181" y="3296841"/>
                  <a:pt x="230695" y="3243263"/>
                </a:cubicBezTo>
                <a:cubicBezTo>
                  <a:pt x="369276" y="3221831"/>
                  <a:pt x="479431" y="3393282"/>
                  <a:pt x="667759" y="3343275"/>
                </a:cubicBezTo>
                <a:cubicBezTo>
                  <a:pt x="440344" y="3196828"/>
                  <a:pt x="184501" y="3150393"/>
                  <a:pt x="17493" y="2953940"/>
                </a:cubicBezTo>
                <a:cubicBezTo>
                  <a:pt x="56580" y="2911078"/>
                  <a:pt x="95667" y="2953940"/>
                  <a:pt x="127647" y="2936081"/>
                </a:cubicBezTo>
                <a:cubicBezTo>
                  <a:pt x="127647" y="2925365"/>
                  <a:pt x="500751" y="2993232"/>
                  <a:pt x="522071" y="2714625"/>
                </a:cubicBezTo>
                <a:cubicBezTo>
                  <a:pt x="529178" y="2714625"/>
                  <a:pt x="536285" y="2714625"/>
                  <a:pt x="543391" y="2703909"/>
                </a:cubicBezTo>
                <a:cubicBezTo>
                  <a:pt x="582478" y="2664619"/>
                  <a:pt x="546945" y="2571750"/>
                  <a:pt x="610905" y="2564606"/>
                </a:cubicBezTo>
                <a:cubicBezTo>
                  <a:pt x="681973" y="2557462"/>
                  <a:pt x="749487" y="2525315"/>
                  <a:pt x="824107" y="2543175"/>
                </a:cubicBezTo>
                <a:cubicBezTo>
                  <a:pt x="880961" y="2557462"/>
                  <a:pt x="941368" y="2575322"/>
                  <a:pt x="1001776" y="2575322"/>
                </a:cubicBezTo>
                <a:cubicBezTo>
                  <a:pt x="1065736" y="2575322"/>
                  <a:pt x="1154570" y="2696766"/>
                  <a:pt x="1193658" y="2536031"/>
                </a:cubicBezTo>
                <a:cubicBezTo>
                  <a:pt x="1193658" y="2528888"/>
                  <a:pt x="1303812" y="2546747"/>
                  <a:pt x="1364219" y="2553891"/>
                </a:cubicBezTo>
                <a:cubicBezTo>
                  <a:pt x="1413966" y="2561035"/>
                  <a:pt x="1474374" y="2593181"/>
                  <a:pt x="1509907" y="2528888"/>
                </a:cubicBezTo>
                <a:cubicBezTo>
                  <a:pt x="1527674" y="2489596"/>
                  <a:pt x="1442393" y="2418159"/>
                  <a:pt x="1367772" y="2411015"/>
                </a:cubicBezTo>
                <a:cubicBezTo>
                  <a:pt x="1300259" y="2403872"/>
                  <a:pt x="1232745" y="2396728"/>
                  <a:pt x="1168784" y="2411015"/>
                </a:cubicBezTo>
                <a:cubicBezTo>
                  <a:pt x="1090610" y="2428875"/>
                  <a:pt x="1047969" y="2400300"/>
                  <a:pt x="1026649" y="2336007"/>
                </a:cubicBezTo>
                <a:cubicBezTo>
                  <a:pt x="1001776" y="2268141"/>
                  <a:pt x="955582" y="2232422"/>
                  <a:pt x="891621" y="2200275"/>
                </a:cubicBezTo>
                <a:cubicBezTo>
                  <a:pt x="735273" y="2121694"/>
                  <a:pt x="586032" y="2028825"/>
                  <a:pt x="415470" y="1982390"/>
                </a:cubicBezTo>
                <a:cubicBezTo>
                  <a:pt x="383490" y="1975246"/>
                  <a:pt x="344403" y="1960959"/>
                  <a:pt x="330189" y="1900238"/>
                </a:cubicBezTo>
                <a:cubicBezTo>
                  <a:pt x="792127" y="1993106"/>
                  <a:pt x="1211424" y="2232422"/>
                  <a:pt x="1687576" y="2218135"/>
                </a:cubicBezTo>
                <a:cubicBezTo>
                  <a:pt x="1559654" y="2143125"/>
                  <a:pt x="1406860" y="2139554"/>
                  <a:pt x="1268278" y="2085975"/>
                </a:cubicBezTo>
                <a:cubicBezTo>
                  <a:pt x="1367772" y="2046685"/>
                  <a:pt x="1460160" y="2089547"/>
                  <a:pt x="1552548" y="2110978"/>
                </a:cubicBezTo>
                <a:cubicBezTo>
                  <a:pt x="1630722" y="2128837"/>
                  <a:pt x="1701789" y="2132410"/>
                  <a:pt x="1708896" y="2021681"/>
                </a:cubicBezTo>
                <a:cubicBezTo>
                  <a:pt x="1708896" y="2010965"/>
                  <a:pt x="1708896" y="2003821"/>
                  <a:pt x="1708896" y="1993106"/>
                </a:cubicBezTo>
                <a:cubicBezTo>
                  <a:pt x="1680469" y="1946672"/>
                  <a:pt x="1641382" y="1925240"/>
                  <a:pt x="1591635" y="1910953"/>
                </a:cubicBezTo>
                <a:cubicBezTo>
                  <a:pt x="1563208" y="1903809"/>
                  <a:pt x="1524121" y="1889522"/>
                  <a:pt x="1524121" y="1857375"/>
                </a:cubicBezTo>
                <a:cubicBezTo>
                  <a:pt x="1527674" y="1735931"/>
                  <a:pt x="1431733" y="1700212"/>
                  <a:pt x="1339346" y="1664493"/>
                </a:cubicBezTo>
                <a:cubicBezTo>
                  <a:pt x="1389093" y="1603772"/>
                  <a:pt x="1431733" y="1646635"/>
                  <a:pt x="1470820" y="1643062"/>
                </a:cubicBezTo>
                <a:cubicBezTo>
                  <a:pt x="1495694" y="1639491"/>
                  <a:pt x="1520567" y="1635919"/>
                  <a:pt x="1520567" y="1603772"/>
                </a:cubicBezTo>
                <a:cubicBezTo>
                  <a:pt x="1520567" y="1578769"/>
                  <a:pt x="1509907" y="1546622"/>
                  <a:pt x="1485034" y="1546622"/>
                </a:cubicBezTo>
                <a:cubicBezTo>
                  <a:pt x="1328686" y="1543050"/>
                  <a:pt x="1239851" y="1371600"/>
                  <a:pt x="1076396" y="1371600"/>
                </a:cubicBezTo>
                <a:cubicBezTo>
                  <a:pt x="976902" y="1371600"/>
                  <a:pt x="1126144" y="1275159"/>
                  <a:pt x="1044416" y="1235869"/>
                </a:cubicBezTo>
                <a:cubicBezTo>
                  <a:pt x="1026649" y="1225153"/>
                  <a:pt x="1094163" y="1210866"/>
                  <a:pt x="1122590" y="1214437"/>
                </a:cubicBezTo>
                <a:cubicBezTo>
                  <a:pt x="1151017" y="1218009"/>
                  <a:pt x="1175891" y="1243013"/>
                  <a:pt x="1211424" y="1225153"/>
                </a:cubicBezTo>
                <a:cubicBezTo>
                  <a:pt x="1229191" y="1160860"/>
                  <a:pt x="1182997" y="1135856"/>
                  <a:pt x="1140357" y="1117997"/>
                </a:cubicBezTo>
                <a:cubicBezTo>
                  <a:pt x="1047969" y="1075135"/>
                  <a:pt x="955582" y="1025129"/>
                  <a:pt x="852534" y="1010841"/>
                </a:cubicBezTo>
                <a:cubicBezTo>
                  <a:pt x="817001" y="1007269"/>
                  <a:pt x="795680" y="989409"/>
                  <a:pt x="799234" y="953690"/>
                </a:cubicBezTo>
                <a:cubicBezTo>
                  <a:pt x="806340" y="907256"/>
                  <a:pt x="841874" y="921544"/>
                  <a:pt x="870301" y="925115"/>
                </a:cubicBezTo>
                <a:cubicBezTo>
                  <a:pt x="888068" y="928688"/>
                  <a:pt x="905835" y="939403"/>
                  <a:pt x="923602" y="914400"/>
                </a:cubicBezTo>
                <a:cubicBezTo>
                  <a:pt x="611794" y="724198"/>
                  <a:pt x="409919" y="684684"/>
                  <a:pt x="132090" y="589415"/>
                </a:cubicBezTo>
                <a:lnTo>
                  <a:pt x="31922" y="552917"/>
                </a:lnTo>
                <a:lnTo>
                  <a:pt x="26859" y="541335"/>
                </a:lnTo>
                <a:cubicBezTo>
                  <a:pt x="20137" y="534929"/>
                  <a:pt x="8953" y="532232"/>
                  <a:pt x="0" y="527681"/>
                </a:cubicBezTo>
                <a:cubicBezTo>
                  <a:pt x="5969" y="516305"/>
                  <a:pt x="7617" y="502963"/>
                  <a:pt x="17905" y="493550"/>
                </a:cubicBezTo>
                <a:cubicBezTo>
                  <a:pt x="23947" y="488022"/>
                  <a:pt x="35344" y="487159"/>
                  <a:pt x="44763" y="486724"/>
                </a:cubicBezTo>
                <a:lnTo>
                  <a:pt x="165722" y="483650"/>
                </a:lnTo>
                <a:lnTo>
                  <a:pt x="193385" y="498723"/>
                </a:lnTo>
                <a:cubicBezTo>
                  <a:pt x="210263" y="511671"/>
                  <a:pt x="227142" y="525066"/>
                  <a:pt x="315976" y="535781"/>
                </a:cubicBezTo>
                <a:cubicBezTo>
                  <a:pt x="401257" y="546497"/>
                  <a:pt x="479431" y="582216"/>
                  <a:pt x="575372" y="525066"/>
                </a:cubicBezTo>
                <a:cubicBezTo>
                  <a:pt x="639332" y="485775"/>
                  <a:pt x="742380" y="528637"/>
                  <a:pt x="820554" y="560785"/>
                </a:cubicBezTo>
                <a:cubicBezTo>
                  <a:pt x="884515" y="589360"/>
                  <a:pt x="948475" y="596503"/>
                  <a:pt x="1033756" y="560785"/>
                </a:cubicBezTo>
                <a:cubicBezTo>
                  <a:pt x="955582" y="539354"/>
                  <a:pt x="895175" y="521494"/>
                  <a:pt x="834767" y="507206"/>
                </a:cubicBezTo>
                <a:cubicBezTo>
                  <a:pt x="785020" y="496491"/>
                  <a:pt x="756593" y="471488"/>
                  <a:pt x="760147" y="417909"/>
                </a:cubicBezTo>
                <a:cubicBezTo>
                  <a:pt x="760147" y="389334"/>
                  <a:pt x="749487" y="350044"/>
                  <a:pt x="785020" y="335757"/>
                </a:cubicBezTo>
                <a:cubicBezTo>
                  <a:pt x="813447" y="321469"/>
                  <a:pt x="852534" y="335757"/>
                  <a:pt x="866748" y="360759"/>
                </a:cubicBezTo>
                <a:cubicBezTo>
                  <a:pt x="884515" y="407194"/>
                  <a:pt x="902281" y="450056"/>
                  <a:pt x="962689" y="453629"/>
                </a:cubicBezTo>
                <a:cubicBezTo>
                  <a:pt x="1044416" y="460771"/>
                  <a:pt x="998222" y="432197"/>
                  <a:pt x="984009" y="396478"/>
                </a:cubicBezTo>
                <a:cubicBezTo>
                  <a:pt x="969795" y="357188"/>
                  <a:pt x="1012436" y="346472"/>
                  <a:pt x="1040863" y="353615"/>
                </a:cubicBezTo>
                <a:cubicBezTo>
                  <a:pt x="1147464" y="385763"/>
                  <a:pt x="1257618" y="328613"/>
                  <a:pt x="1367772" y="375047"/>
                </a:cubicBezTo>
                <a:cubicBezTo>
                  <a:pt x="1339346" y="260747"/>
                  <a:pt x="1278938" y="210741"/>
                  <a:pt x="1151017" y="192881"/>
                </a:cubicBezTo>
                <a:cubicBezTo>
                  <a:pt x="1104823" y="189310"/>
                  <a:pt x="1055076" y="196453"/>
                  <a:pt x="1012436" y="164306"/>
                </a:cubicBezTo>
                <a:cubicBezTo>
                  <a:pt x="987562" y="146447"/>
                  <a:pt x="962689" y="125016"/>
                  <a:pt x="980456" y="89297"/>
                </a:cubicBezTo>
                <a:cubicBezTo>
                  <a:pt x="991116" y="64294"/>
                  <a:pt x="1019542" y="64294"/>
                  <a:pt x="1044416" y="71437"/>
                </a:cubicBezTo>
                <a:cubicBezTo>
                  <a:pt x="1147464" y="110728"/>
                  <a:pt x="1257618" y="121444"/>
                  <a:pt x="1364219" y="135731"/>
                </a:cubicBezTo>
                <a:cubicBezTo>
                  <a:pt x="1381986" y="139303"/>
                  <a:pt x="1399753" y="146447"/>
                  <a:pt x="1417520" y="110728"/>
                </a:cubicBezTo>
                <a:cubicBezTo>
                  <a:pt x="1293152" y="78581"/>
                  <a:pt x="1172337" y="35719"/>
                  <a:pt x="1047969" y="0"/>
                </a:cubicBezTo>
                <a:close/>
              </a:path>
            </a:pathLst>
          </a:custGeom>
        </p:spPr>
      </p:pic>
      <p:pic>
        <p:nvPicPr>
          <p:cNvPr id="4" name="Picture 4" descr="A picture containing case, accessory&#10;&#10;Description automatically generated">
            <a:extLst>
              <a:ext uri="{FF2B5EF4-FFF2-40B4-BE49-F238E27FC236}">
                <a16:creationId xmlns:a16="http://schemas.microsoft.com/office/drawing/2014/main" id="{82A504B8-4A5C-8B51-9125-A2B55E65C1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657" b="15678"/>
          <a:stretch/>
        </p:blipFill>
        <p:spPr>
          <a:xfrm>
            <a:off x="4726728" y="3802961"/>
            <a:ext cx="7472381" cy="3055043"/>
          </a:xfrm>
          <a:custGeom>
            <a:avLst/>
            <a:gdLst/>
            <a:ahLst/>
            <a:cxnLst/>
            <a:rect l="l" t="t" r="r" b="b"/>
            <a:pathLst>
              <a:path w="7472381" h="3055043">
                <a:moveTo>
                  <a:pt x="638975" y="0"/>
                </a:moveTo>
                <a:lnTo>
                  <a:pt x="7472381" y="0"/>
                </a:lnTo>
                <a:lnTo>
                  <a:pt x="7472381" y="2579984"/>
                </a:lnTo>
                <a:lnTo>
                  <a:pt x="7472381" y="3055043"/>
                </a:lnTo>
                <a:lnTo>
                  <a:pt x="6992676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26434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64790-95D1-20CD-9B07-0C4A04E7F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DD681-27B0-A12C-2003-D372B5645D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HelveticaNeue"/>
              </a:rPr>
              <a:t>Vendor – B&amp;F Plastics</a:t>
            </a:r>
            <a:endParaRPr lang="en-US" dirty="0"/>
          </a:p>
          <a:p>
            <a:r>
              <a:rPr lang="en-US" dirty="0">
                <a:latin typeface="HelveticaNeue"/>
              </a:rPr>
              <a:t>Old Cope Mats</a:t>
            </a:r>
            <a:endParaRPr lang="en-US" dirty="0"/>
          </a:p>
          <a:p>
            <a:pPr lvl="1"/>
            <a:r>
              <a:rPr lang="en-US" dirty="0">
                <a:solidFill>
                  <a:srgbClr val="0B1F39"/>
                </a:solidFill>
                <a:latin typeface="HelveticaNeue"/>
              </a:rPr>
              <a:t>HDPE – Breakage issues and sanding step</a:t>
            </a:r>
            <a:endParaRPr lang="en-US" dirty="0">
              <a:solidFill>
                <a:srgbClr val="0B1F39"/>
              </a:solidFill>
            </a:endParaRPr>
          </a:p>
          <a:p>
            <a:r>
              <a:rPr lang="en-US" dirty="0">
                <a:latin typeface="HelveticaNeue"/>
              </a:rPr>
              <a:t>New Cope Mats</a:t>
            </a:r>
            <a:endParaRPr lang="en-US" dirty="0"/>
          </a:p>
          <a:p>
            <a:pPr lvl="1"/>
            <a:r>
              <a:rPr lang="en-US" dirty="0">
                <a:solidFill>
                  <a:srgbClr val="0B1F39"/>
                </a:solidFill>
                <a:latin typeface="HelveticaNeue"/>
              </a:rPr>
              <a:t>100% Virgin Polyethylene – Tested in the field</a:t>
            </a:r>
            <a:endParaRPr lang="en-US" dirty="0">
              <a:solidFill>
                <a:srgbClr val="0B1F39"/>
              </a:solidFill>
            </a:endParaRPr>
          </a:p>
          <a:p>
            <a:pPr lvl="1"/>
            <a:r>
              <a:rPr lang="en-US" dirty="0">
                <a:solidFill>
                  <a:srgbClr val="0B1F39"/>
                </a:solidFill>
                <a:latin typeface="HelveticaNeue"/>
              </a:rPr>
              <a:t>No longer needs sanding step (so can be done @ any DC if desired)</a:t>
            </a:r>
            <a:endParaRPr lang="en-US" dirty="0">
              <a:latin typeface="HelveticaNeue"/>
            </a:endParaRPr>
          </a:p>
          <a:p>
            <a:r>
              <a:rPr lang="en-US" dirty="0">
                <a:latin typeface="HelveticaNeue"/>
              </a:rPr>
              <a:t>Currently, handle holes fabricated in Peoria</a:t>
            </a:r>
          </a:p>
          <a:p>
            <a:r>
              <a:rPr lang="en-US" dirty="0">
                <a:latin typeface="HelveticaNeue"/>
              </a:rPr>
              <a:t>24 on a skid (approx. 2,000 </a:t>
            </a:r>
            <a:r>
              <a:rPr lang="en-US" dirty="0" err="1">
                <a:latin typeface="HelveticaNeue"/>
              </a:rPr>
              <a:t>lbs</a:t>
            </a:r>
            <a:r>
              <a:rPr lang="en-US" dirty="0">
                <a:latin typeface="HelveticaNeue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85035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264790-95D1-20CD-9B07-0C4A04E7F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3788" y="365125"/>
            <a:ext cx="4840010" cy="1807305"/>
          </a:xfrm>
        </p:spPr>
        <p:txBody>
          <a:bodyPr>
            <a:normAutofit/>
          </a:bodyPr>
          <a:lstStyle/>
          <a:p>
            <a:r>
              <a:rPr lang="en-US"/>
              <a:t>Competition</a:t>
            </a:r>
          </a:p>
        </p:txBody>
      </p:sp>
      <p:pic>
        <p:nvPicPr>
          <p:cNvPr id="4" name="Picture 4" descr="A picture containing grass, outdoor, ground, dirt&#10;&#10;Description automatically generated">
            <a:extLst>
              <a:ext uri="{FF2B5EF4-FFF2-40B4-BE49-F238E27FC236}">
                <a16:creationId xmlns:a16="http://schemas.microsoft.com/office/drawing/2014/main" id="{32E3F63F-D790-A6B4-1E83-08322E4000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602"/>
          <a:stretch/>
        </p:blipFill>
        <p:spPr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DD681-27B0-A12C-2003-D372B5645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3788" y="1923865"/>
            <a:ext cx="5522398" cy="462841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>
                <a:solidFill>
                  <a:srgbClr val="000000"/>
                </a:solidFill>
                <a:latin typeface="HelveticaNeue"/>
              </a:rPr>
              <a:t>Tradename: </a:t>
            </a:r>
            <a:r>
              <a:rPr lang="en-US" sz="2400" err="1">
                <a:solidFill>
                  <a:srgbClr val="000000"/>
                </a:solidFill>
                <a:latin typeface="HelveticaNeue"/>
              </a:rPr>
              <a:t>AlturnaMat</a:t>
            </a:r>
            <a:r>
              <a:rPr lang="en-US" sz="2400">
                <a:solidFill>
                  <a:srgbClr val="000000"/>
                </a:solidFill>
                <a:latin typeface="HelveticaNeue"/>
              </a:rPr>
              <a:t> (HDPE)</a:t>
            </a:r>
            <a:endParaRPr lang="en-US" sz="2400">
              <a:solidFill>
                <a:srgbClr val="000000"/>
              </a:solidFill>
            </a:endParaRPr>
          </a:p>
          <a:p>
            <a:pPr lvl="1"/>
            <a:r>
              <a:rPr lang="en-US" sz="2000">
                <a:solidFill>
                  <a:srgbClr val="000000"/>
                </a:solidFill>
                <a:latin typeface="HelveticaNeue"/>
              </a:rPr>
              <a:t>Checkers ($289-$367)</a:t>
            </a:r>
          </a:p>
          <a:p>
            <a:r>
              <a:rPr lang="en-US" sz="2400">
                <a:solidFill>
                  <a:srgbClr val="000000"/>
                </a:solidFill>
                <a:latin typeface="HelveticaNeue"/>
              </a:rPr>
              <a:t>Dealers: </a:t>
            </a:r>
            <a:endParaRPr lang="en-US" sz="2400">
              <a:solidFill>
                <a:srgbClr val="000000"/>
              </a:solidFill>
            </a:endParaRPr>
          </a:p>
          <a:p>
            <a:pPr lvl="1"/>
            <a:r>
              <a:rPr lang="en-US" sz="2000">
                <a:solidFill>
                  <a:srgbClr val="000000"/>
                </a:solidFill>
                <a:latin typeface="HelveticaNeue"/>
              </a:rPr>
              <a:t>Grainger ($386-$447)</a:t>
            </a:r>
            <a:endParaRPr lang="en-US" sz="2000">
              <a:solidFill>
                <a:srgbClr val="000000"/>
              </a:solidFill>
            </a:endParaRPr>
          </a:p>
          <a:p>
            <a:pPr lvl="1"/>
            <a:r>
              <a:rPr lang="en-US" sz="2000">
                <a:solidFill>
                  <a:srgbClr val="000000"/>
                </a:solidFill>
                <a:latin typeface="HelveticaNeue"/>
              </a:rPr>
              <a:t>DICA ($249-$276)</a:t>
            </a:r>
            <a:endParaRPr lang="en-US" sz="2000">
              <a:solidFill>
                <a:srgbClr val="000000"/>
              </a:solidFill>
            </a:endParaRPr>
          </a:p>
          <a:p>
            <a:pPr lvl="1"/>
            <a:r>
              <a:rPr lang="en-US" sz="2000">
                <a:solidFill>
                  <a:srgbClr val="000000"/>
                </a:solidFill>
                <a:latin typeface="HelveticaNeue"/>
              </a:rPr>
              <a:t>Northern Tool ($355-$435)</a:t>
            </a:r>
            <a:endParaRPr lang="en-US" sz="2000">
              <a:solidFill>
                <a:srgbClr val="000000"/>
              </a:solidFill>
            </a:endParaRPr>
          </a:p>
          <a:p>
            <a:pPr lvl="1"/>
            <a:r>
              <a:rPr lang="en-US" sz="2000">
                <a:solidFill>
                  <a:srgbClr val="000000"/>
                </a:solidFill>
                <a:latin typeface="HelveticaNeue"/>
              </a:rPr>
              <a:t>Big Foot</a:t>
            </a:r>
          </a:p>
          <a:p>
            <a:r>
              <a:rPr lang="en-US" sz="2400">
                <a:solidFill>
                  <a:srgbClr val="000000"/>
                </a:solidFill>
                <a:latin typeface="HelveticaNeue"/>
              </a:rPr>
              <a:t>Plywood – Common alternative</a:t>
            </a:r>
          </a:p>
          <a:p>
            <a:pPr lvl="1"/>
            <a:r>
              <a:rPr lang="en-US" sz="2000">
                <a:solidFill>
                  <a:srgbClr val="000000"/>
                </a:solidFill>
                <a:latin typeface="HelveticaNeue"/>
              </a:rPr>
              <a:t>Absorb a lot of moisture, making them heavy, difficult to transport, and susceptible to mold and rot.</a:t>
            </a:r>
          </a:p>
        </p:txBody>
      </p:sp>
    </p:spTree>
    <p:extLst>
      <p:ext uri="{BB962C8B-B14F-4D97-AF65-F5344CB8AC3E}">
        <p14:creationId xmlns:p14="http://schemas.microsoft.com/office/powerpoint/2010/main" val="1949382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2B783EE-0239-4717-BBEA-8C9EAC61C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AFC766-E508-6D81-94EE-D9E8F48B7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45810"/>
            <a:ext cx="5120561" cy="1325563"/>
          </a:xfrm>
        </p:spPr>
        <p:txBody>
          <a:bodyPr>
            <a:normAutofit/>
          </a:bodyPr>
          <a:lstStyle/>
          <a:p>
            <a:r>
              <a:rPr lang="en-US"/>
              <a:t>Who uses GPMs?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C29296-A120-57B6-E41A-D29CB9FE31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092194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rgbClr val="000000"/>
                </a:solidFill>
                <a:latin typeface="HelveticaNeue"/>
              </a:rPr>
              <a:t>Common Uses</a:t>
            </a:r>
            <a:endParaRPr lang="en-US">
              <a:solidFill>
                <a:srgbClr val="000000"/>
              </a:solidFill>
            </a:endParaRPr>
          </a:p>
          <a:p>
            <a:pPr lvl="1"/>
            <a:r>
              <a:rPr lang="en-US">
                <a:solidFill>
                  <a:srgbClr val="000000"/>
                </a:solidFill>
                <a:latin typeface="HelveticaNeue"/>
              </a:rPr>
              <a:t>Construction sites</a:t>
            </a:r>
          </a:p>
          <a:p>
            <a:pPr lvl="1"/>
            <a:r>
              <a:rPr lang="en-US">
                <a:solidFill>
                  <a:srgbClr val="000000"/>
                </a:solidFill>
                <a:latin typeface="HelveticaNeue"/>
              </a:rPr>
              <a:t>Temporary roads</a:t>
            </a:r>
            <a:endParaRPr lang="en-US">
              <a:solidFill>
                <a:srgbClr val="000000"/>
              </a:solidFill>
            </a:endParaRPr>
          </a:p>
          <a:p>
            <a:pPr lvl="1"/>
            <a:r>
              <a:rPr lang="en-US">
                <a:solidFill>
                  <a:srgbClr val="000000"/>
                </a:solidFill>
                <a:latin typeface="HelveticaNeue"/>
              </a:rPr>
              <a:t>Watersheds</a:t>
            </a:r>
            <a:endParaRPr lang="en-US">
              <a:solidFill>
                <a:srgbClr val="000000"/>
              </a:solidFill>
            </a:endParaRPr>
          </a:p>
          <a:p>
            <a:pPr lvl="1"/>
            <a:r>
              <a:rPr lang="en-US">
                <a:solidFill>
                  <a:srgbClr val="000000"/>
                </a:solidFill>
                <a:latin typeface="HelveticaNeue"/>
              </a:rPr>
              <a:t>Pipelines</a:t>
            </a:r>
            <a:endParaRPr lang="en-US">
              <a:solidFill>
                <a:srgbClr val="000000"/>
              </a:solidFill>
            </a:endParaRPr>
          </a:p>
          <a:p>
            <a:pPr lvl="1"/>
            <a:r>
              <a:rPr lang="en-US">
                <a:solidFill>
                  <a:srgbClr val="000000"/>
                </a:solidFill>
                <a:latin typeface="HelveticaNeue"/>
              </a:rPr>
              <a:t>Cemeteries</a:t>
            </a:r>
            <a:endParaRPr lang="en-US">
              <a:solidFill>
                <a:srgbClr val="000000"/>
              </a:solidFill>
            </a:endParaRPr>
          </a:p>
          <a:p>
            <a:pPr lvl="1"/>
            <a:r>
              <a:rPr lang="en-US">
                <a:solidFill>
                  <a:srgbClr val="000000"/>
                </a:solidFill>
                <a:latin typeface="HelveticaNeue"/>
              </a:rPr>
              <a:t>Oil Fields</a:t>
            </a:r>
            <a:endParaRPr lang="en-US">
              <a:solidFill>
                <a:srgbClr val="000000"/>
              </a:solidFill>
            </a:endParaRPr>
          </a:p>
          <a:p>
            <a:pPr lvl="1"/>
            <a:r>
              <a:rPr lang="en-US">
                <a:solidFill>
                  <a:srgbClr val="000000"/>
                </a:solidFill>
                <a:latin typeface="HelveticaNeue"/>
              </a:rPr>
              <a:t>Parks</a:t>
            </a:r>
            <a:endParaRPr lang="en-US">
              <a:solidFill>
                <a:srgbClr val="000000"/>
              </a:solidFill>
            </a:endParaRPr>
          </a:p>
          <a:p>
            <a:pPr lvl="1"/>
            <a:r>
              <a:rPr lang="en-US">
                <a:solidFill>
                  <a:srgbClr val="000000"/>
                </a:solidFill>
                <a:latin typeface="HelveticaNeue"/>
              </a:rPr>
              <a:t>Driveways</a:t>
            </a:r>
            <a:endParaRPr lang="en-US">
              <a:solidFill>
                <a:srgbClr val="000000"/>
              </a:solidFill>
            </a:endParaRPr>
          </a:p>
          <a:p>
            <a:pPr lvl="1"/>
            <a:r>
              <a:rPr lang="en-US">
                <a:solidFill>
                  <a:srgbClr val="000000"/>
                </a:solidFill>
                <a:latin typeface="HelveticaNeue"/>
              </a:rPr>
              <a:t>Temporary parking lots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20569" y="1364732"/>
            <a:ext cx="947488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4" descr="A picture containing outdoor, transport, parked, wheel&#10;&#10;Description automatically generated">
            <a:extLst>
              <a:ext uri="{FF2B5EF4-FFF2-40B4-BE49-F238E27FC236}">
                <a16:creationId xmlns:a16="http://schemas.microsoft.com/office/drawing/2014/main" id="{97C4C613-D4D1-016E-325D-80B69D2F13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3647" b="3"/>
          <a:stretch/>
        </p:blipFill>
        <p:spPr>
          <a:xfrm>
            <a:off x="7901259" y="2727729"/>
            <a:ext cx="4290741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  <p:sp>
        <p:nvSpPr>
          <p:cNvPr id="14" name="Arc 13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759070" flipV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5" descr="A picture containing grass, outdoor, sky, truck&#10;&#10;Description automatically generated">
            <a:extLst>
              <a:ext uri="{FF2B5EF4-FFF2-40B4-BE49-F238E27FC236}">
                <a16:creationId xmlns:a16="http://schemas.microsoft.com/office/drawing/2014/main" id="{F4CB1B33-4068-E931-5BEA-67F927BE61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2245" b="-4"/>
          <a:stretch/>
        </p:blipFill>
        <p:spPr>
          <a:xfrm>
            <a:off x="6261607" y="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49061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053C7-32A8-D398-4B10-9DDD1B0B7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GPM Targets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554486-E995-BDC4-2540-4EE8C94191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>
              <a:spcBef>
                <a:spcPts val="0"/>
              </a:spcBef>
            </a:pPr>
            <a:r>
              <a:rPr lang="en-US" sz="2400">
                <a:effectLst/>
                <a:latin typeface="HelveticaNeue"/>
                <a:ea typeface="Calibri" panose="020F0502020204030204" pitchFamily="34" charset="0"/>
              </a:rPr>
              <a:t>Fiber </a:t>
            </a:r>
            <a:r>
              <a:rPr lang="en-US" sz="2400">
                <a:latin typeface="HelveticaNeue"/>
                <a:ea typeface="Calibri" panose="020F0502020204030204" pitchFamily="34" charset="0"/>
              </a:rPr>
              <a:t>Optics </a:t>
            </a:r>
            <a:endParaRPr lang="en-US" sz="2400">
              <a:effectLst/>
              <a:latin typeface="HelveticaNeue"/>
              <a:ea typeface="Calibri" panose="020F0502020204030204" pitchFamily="34" charset="0"/>
            </a:endParaRPr>
          </a:p>
          <a:p>
            <a:pPr marL="0">
              <a:spcBef>
                <a:spcPts val="0"/>
              </a:spcBef>
            </a:pPr>
            <a:r>
              <a:rPr lang="en-US" sz="2400">
                <a:effectLst/>
                <a:latin typeface="HelveticaNeue"/>
                <a:ea typeface="Calibri" panose="020F0502020204030204" pitchFamily="34" charset="0"/>
              </a:rPr>
              <a:t>Directional </a:t>
            </a:r>
            <a:r>
              <a:rPr lang="en-US" sz="2400">
                <a:latin typeface="HelveticaNeue"/>
                <a:ea typeface="Calibri" panose="020F0502020204030204" pitchFamily="34" charset="0"/>
              </a:rPr>
              <a:t>Boring </a:t>
            </a:r>
            <a:endParaRPr lang="en-US" sz="2400">
              <a:effectLst/>
              <a:latin typeface="HelveticaNeue"/>
              <a:ea typeface="Calibri" panose="020F0502020204030204" pitchFamily="34" charset="0"/>
            </a:endParaRPr>
          </a:p>
          <a:p>
            <a:pPr marL="0">
              <a:spcBef>
                <a:spcPts val="0"/>
              </a:spcBef>
            </a:pPr>
            <a:r>
              <a:rPr lang="en-US" sz="2400">
                <a:latin typeface="HelveticaNeue"/>
                <a:ea typeface="Calibri" panose="020F0502020204030204" pitchFamily="34" charset="0"/>
              </a:rPr>
              <a:t>In-Ground</a:t>
            </a:r>
            <a:r>
              <a:rPr lang="en-US" sz="2400">
                <a:effectLst/>
                <a:latin typeface="HelveticaNeue"/>
                <a:ea typeface="Calibri" panose="020F0502020204030204" pitchFamily="34" charset="0"/>
              </a:rPr>
              <a:t> </a:t>
            </a:r>
            <a:r>
              <a:rPr lang="en-US" sz="2400">
                <a:latin typeface="HelveticaNeue"/>
                <a:ea typeface="Calibri" panose="020F0502020204030204" pitchFamily="34" charset="0"/>
              </a:rPr>
              <a:t>Sprinkler</a:t>
            </a:r>
            <a:r>
              <a:rPr lang="en-US" sz="2400">
                <a:effectLst/>
                <a:latin typeface="HelveticaNeue"/>
                <a:ea typeface="Calibri" panose="020F0502020204030204" pitchFamily="34" charset="0"/>
              </a:rPr>
              <a:t> </a:t>
            </a:r>
            <a:r>
              <a:rPr lang="en-US" sz="2400">
                <a:latin typeface="HelveticaNeue"/>
                <a:ea typeface="Calibri" panose="020F0502020204030204" pitchFamily="34" charset="0"/>
              </a:rPr>
              <a:t>Systems </a:t>
            </a:r>
            <a:endParaRPr lang="en-US" sz="2400">
              <a:effectLst/>
              <a:latin typeface="HelveticaNeue"/>
              <a:ea typeface="Calibri" panose="020F0502020204030204" pitchFamily="34" charset="0"/>
            </a:endParaRPr>
          </a:p>
          <a:p>
            <a:pPr marL="0">
              <a:spcBef>
                <a:spcPts val="0"/>
              </a:spcBef>
            </a:pPr>
            <a:r>
              <a:rPr lang="en-US" sz="2400">
                <a:effectLst/>
                <a:latin typeface="HelveticaNeue"/>
                <a:ea typeface="Calibri" panose="020F0502020204030204" pitchFamily="34" charset="0"/>
              </a:rPr>
              <a:t>Industrial </a:t>
            </a:r>
            <a:r>
              <a:rPr lang="en-US" sz="2400">
                <a:latin typeface="HelveticaNeue"/>
                <a:ea typeface="Calibri" panose="020F0502020204030204" pitchFamily="34" charset="0"/>
              </a:rPr>
              <a:t>Plumbing</a:t>
            </a:r>
            <a:r>
              <a:rPr lang="en-US" sz="2400">
                <a:effectLst/>
                <a:latin typeface="HelveticaNeue"/>
                <a:ea typeface="Calibri" panose="020F0502020204030204" pitchFamily="34" charset="0"/>
              </a:rPr>
              <a:t>/</a:t>
            </a:r>
            <a:r>
              <a:rPr lang="en-US" sz="2400">
                <a:latin typeface="HelveticaNeue"/>
                <a:ea typeface="Calibri" panose="020F0502020204030204" pitchFamily="34" charset="0"/>
              </a:rPr>
              <a:t>Septic</a:t>
            </a:r>
            <a:r>
              <a:rPr lang="en-US" sz="2400">
                <a:effectLst/>
                <a:latin typeface="HelveticaNeue"/>
                <a:ea typeface="Calibri" panose="020F0502020204030204" pitchFamily="34" charset="0"/>
              </a:rPr>
              <a:t> </a:t>
            </a:r>
            <a:r>
              <a:rPr lang="en-US" sz="2400">
                <a:latin typeface="HelveticaNeue"/>
                <a:ea typeface="Calibri" panose="020F0502020204030204" pitchFamily="34" charset="0"/>
              </a:rPr>
              <a:t>Contractors </a:t>
            </a:r>
            <a:endParaRPr lang="en-US" sz="2400">
              <a:effectLst/>
              <a:latin typeface="HelveticaNeue"/>
              <a:ea typeface="Calibri" panose="020F0502020204030204" pitchFamily="34" charset="0"/>
            </a:endParaRPr>
          </a:p>
          <a:p>
            <a:pPr marL="0">
              <a:spcBef>
                <a:spcPts val="0"/>
              </a:spcBef>
            </a:pPr>
            <a:r>
              <a:rPr lang="en-US" sz="2400">
                <a:effectLst/>
                <a:latin typeface="HelveticaNeue"/>
                <a:ea typeface="Calibri" panose="020F0502020204030204" pitchFamily="34" charset="0"/>
              </a:rPr>
              <a:t>Solar </a:t>
            </a:r>
            <a:r>
              <a:rPr lang="en-US" sz="2400">
                <a:latin typeface="HelveticaNeue"/>
                <a:ea typeface="Calibri" panose="020F0502020204030204" pitchFamily="34" charset="0"/>
              </a:rPr>
              <a:t>System</a:t>
            </a:r>
            <a:r>
              <a:rPr lang="en-US" sz="2400">
                <a:effectLst/>
                <a:latin typeface="HelveticaNeue"/>
                <a:ea typeface="Calibri" panose="020F0502020204030204" pitchFamily="34" charset="0"/>
              </a:rPr>
              <a:t> </a:t>
            </a:r>
            <a:r>
              <a:rPr lang="en-US" sz="2400">
                <a:latin typeface="HelveticaNeue"/>
                <a:ea typeface="Calibri" panose="020F0502020204030204" pitchFamily="34" charset="0"/>
              </a:rPr>
              <a:t>Installation</a:t>
            </a:r>
            <a:r>
              <a:rPr lang="en-US" sz="2400">
                <a:effectLst/>
                <a:latin typeface="HelveticaNeue"/>
                <a:ea typeface="Calibri" panose="020F0502020204030204" pitchFamily="34" charset="0"/>
              </a:rPr>
              <a:t> </a:t>
            </a:r>
            <a:r>
              <a:rPr lang="en-US" sz="2400">
                <a:latin typeface="HelveticaNeue"/>
                <a:ea typeface="Calibri" panose="020F0502020204030204" pitchFamily="34" charset="0"/>
              </a:rPr>
              <a:t>Contractors </a:t>
            </a:r>
            <a:endParaRPr lang="en-US" sz="2400">
              <a:effectLst/>
              <a:latin typeface="HelveticaNeue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>
                <a:effectLst/>
                <a:latin typeface="HelveticaNeue"/>
                <a:ea typeface="Calibri" panose="020F0502020204030204" pitchFamily="34" charset="0"/>
              </a:rPr>
              <a:t>Water </a:t>
            </a:r>
            <a:r>
              <a:rPr lang="en-US" sz="2400">
                <a:latin typeface="HelveticaNeue"/>
                <a:ea typeface="Calibri" panose="020F0502020204030204" pitchFamily="34" charset="0"/>
              </a:rPr>
              <a:t>Feature</a:t>
            </a:r>
            <a:r>
              <a:rPr lang="en-US" sz="2400">
                <a:effectLst/>
                <a:latin typeface="HelveticaNeue"/>
                <a:ea typeface="Calibri" panose="020F0502020204030204" pitchFamily="34" charset="0"/>
              </a:rPr>
              <a:t>/</a:t>
            </a:r>
            <a:r>
              <a:rPr lang="en-US" sz="2400">
                <a:latin typeface="HelveticaNeue"/>
                <a:ea typeface="Calibri" panose="020F0502020204030204" pitchFamily="34" charset="0"/>
              </a:rPr>
              <a:t>Irrigation</a:t>
            </a:r>
            <a:r>
              <a:rPr lang="en-US" sz="2400">
                <a:effectLst/>
                <a:latin typeface="HelveticaNeue"/>
                <a:ea typeface="Calibri" panose="020F0502020204030204" pitchFamily="34" charset="0"/>
              </a:rPr>
              <a:t> </a:t>
            </a:r>
            <a:r>
              <a:rPr lang="en-US" sz="2400">
                <a:latin typeface="HelveticaNeue"/>
                <a:ea typeface="Calibri" panose="020F0502020204030204" pitchFamily="34" charset="0"/>
              </a:rPr>
              <a:t>Contractors</a:t>
            </a:r>
            <a:r>
              <a:rPr lang="en-US" sz="2400">
                <a:effectLst/>
                <a:latin typeface="HelveticaNeue"/>
                <a:ea typeface="Calibri" panose="020F0502020204030204" pitchFamily="34" charset="0"/>
              </a:rPr>
              <a:t>  </a:t>
            </a:r>
          </a:p>
          <a:p>
            <a:pPr marL="0">
              <a:spcBef>
                <a:spcPts val="0"/>
              </a:spcBef>
            </a:pPr>
            <a:r>
              <a:rPr lang="en-US" sz="2400">
                <a:latin typeface="HelveticaNeue"/>
                <a:ea typeface="Calibri" panose="020F0502020204030204" pitchFamily="34" charset="0"/>
              </a:rPr>
              <a:t>“City</a:t>
            </a:r>
            <a:r>
              <a:rPr lang="en-US" sz="2400">
                <a:effectLst/>
                <a:latin typeface="HelveticaNeue"/>
                <a:ea typeface="Calibri" panose="020F0502020204030204" pitchFamily="34" charset="0"/>
              </a:rPr>
              <a:t> of” </a:t>
            </a:r>
            <a:r>
              <a:rPr lang="en-US" sz="2400">
                <a:latin typeface="HelveticaNeue"/>
                <a:ea typeface="Calibri" panose="020F0502020204030204" pitchFamily="34" charset="0"/>
              </a:rPr>
              <a:t>Public</a:t>
            </a:r>
            <a:r>
              <a:rPr lang="en-US" sz="2400">
                <a:effectLst/>
                <a:latin typeface="HelveticaNeue"/>
                <a:ea typeface="Calibri" panose="020F0502020204030204" pitchFamily="34" charset="0"/>
              </a:rPr>
              <a:t> </a:t>
            </a:r>
            <a:r>
              <a:rPr lang="en-US" sz="2400">
                <a:latin typeface="HelveticaNeue"/>
                <a:ea typeface="Calibri" panose="020F0502020204030204" pitchFamily="34" charset="0"/>
              </a:rPr>
              <a:t>Works</a:t>
            </a:r>
            <a:r>
              <a:rPr lang="en-US" sz="2400">
                <a:effectLst/>
                <a:latin typeface="HelveticaNeue"/>
                <a:ea typeface="Calibri" panose="020F0502020204030204" pitchFamily="34" charset="0"/>
              </a:rPr>
              <a:t> </a:t>
            </a:r>
            <a:r>
              <a:rPr lang="en-US" sz="2400">
                <a:latin typeface="HelveticaNeue"/>
                <a:ea typeface="Calibri" panose="020F0502020204030204" pitchFamily="34" charset="0"/>
              </a:rPr>
              <a:t>Departments </a:t>
            </a:r>
            <a:endParaRPr lang="en-US" sz="2400">
              <a:effectLst/>
              <a:latin typeface="HelveticaNeue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HelveticaNeue"/>
                <a:ea typeface="Calibri" panose="020F0502020204030204" pitchFamily="34" charset="0"/>
              </a:rPr>
              <a:t>Tree &amp; Stump Removal</a:t>
            </a:r>
            <a:endParaRPr lang="en-US" sz="2400">
              <a:effectLst/>
              <a:latin typeface="HelveticaNeue"/>
              <a:ea typeface="Calibri" panose="020F0502020204030204" pitchFamily="34" charset="0"/>
            </a:endParaRPr>
          </a:p>
          <a:p>
            <a:endParaRPr lang="en-US" sz="2400">
              <a:latin typeface="HelveticaNeue"/>
              <a:ea typeface="Calibri" panose="020F0502020204030204" pitchFamily="34" charset="0"/>
            </a:endParaRPr>
          </a:p>
          <a:p>
            <a:r>
              <a:rPr lang="en-US" sz="2400">
                <a:latin typeface="HelveticaNeue"/>
                <a:ea typeface="Calibri" panose="020F0502020204030204" pitchFamily="34" charset="0"/>
              </a:rPr>
              <a:t>Mom &amp; Pop vs Nation-Wide Rental Companies</a:t>
            </a:r>
            <a:endParaRPr lang="en-US" sz="2400">
              <a:latin typeface="HelveticaNeue"/>
            </a:endParaRPr>
          </a:p>
        </p:txBody>
      </p:sp>
    </p:spTree>
    <p:extLst>
      <p:ext uri="{BB962C8B-B14F-4D97-AF65-F5344CB8AC3E}">
        <p14:creationId xmlns:p14="http://schemas.microsoft.com/office/powerpoint/2010/main" val="2034566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FC766-E508-6D81-94EE-D9E8F48B7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HelveticaNeue"/>
              </a:rPr>
              <a:t>Typical GPM Customer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C29296-A120-57B6-E41A-D29CB9FE31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latin typeface="HelveticaNeue"/>
              </a:rPr>
              <a:t>A typical customers picks up </a:t>
            </a:r>
            <a:endParaRPr lang="en-US"/>
          </a:p>
          <a:p>
            <a:pPr lvl="1"/>
            <a:r>
              <a:rPr lang="en-US">
                <a:solidFill>
                  <a:srgbClr val="0B1F39"/>
                </a:solidFill>
                <a:latin typeface="HelveticaNeue"/>
              </a:rPr>
              <a:t>Stock in your branch is a must</a:t>
            </a:r>
            <a:endParaRPr lang="en-US">
              <a:solidFill>
                <a:srgbClr val="0B1F39"/>
              </a:solidFill>
            </a:endParaRPr>
          </a:p>
          <a:p>
            <a:r>
              <a:rPr lang="en-US">
                <a:latin typeface="HelveticaNeue"/>
              </a:rPr>
              <a:t>A typical customer purchases 10-20 mats at a time</a:t>
            </a:r>
          </a:p>
          <a:p>
            <a:r>
              <a:rPr lang="en-US">
                <a:latin typeface="HelveticaNeue"/>
              </a:rPr>
              <a:t>Lifespan of the mat depends on the application 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2878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FC766-E508-6D81-94EE-D9E8F48B7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GPM Season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C29296-A120-57B6-E41A-D29CB9FE31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Northern Branches – Spring/Fall</a:t>
            </a:r>
          </a:p>
          <a:p>
            <a:r>
              <a:rPr lang="en-US"/>
              <a:t>Southeast – ALL YEAR LONG, wet areas</a:t>
            </a:r>
          </a:p>
          <a:p>
            <a:r>
              <a:rPr lang="en-US"/>
              <a:t>Southwest – ALL YEAR LONG, dry areas</a:t>
            </a:r>
          </a:p>
        </p:txBody>
      </p:sp>
    </p:spTree>
    <p:extLst>
      <p:ext uri="{BB962C8B-B14F-4D97-AF65-F5344CB8AC3E}">
        <p14:creationId xmlns:p14="http://schemas.microsoft.com/office/powerpoint/2010/main" val="3786700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053C7-32A8-D398-4B10-9DDD1B0B7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Looking for Targets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554486-E995-BDC4-2540-4EE8C94191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latin typeface="HelveticaNeue"/>
              </a:rPr>
              <a:t>Looking for leads on your way to a customer</a:t>
            </a:r>
          </a:p>
          <a:p>
            <a:r>
              <a:rPr lang="en-US">
                <a:latin typeface="HelveticaNeue"/>
              </a:rPr>
              <a:t>Walk-in selling vs email campaigns</a:t>
            </a:r>
          </a:p>
          <a:p>
            <a:endParaRPr lang="en-US">
              <a:latin typeface="HelveticaNeue"/>
            </a:endParaRPr>
          </a:p>
          <a:p>
            <a:r>
              <a:rPr lang="en-US">
                <a:latin typeface="HelveticaNeue"/>
              </a:rPr>
              <a:t>Who should I talk to?</a:t>
            </a:r>
          </a:p>
          <a:p>
            <a:pPr lvl="1"/>
            <a:r>
              <a:rPr lang="en-US">
                <a:solidFill>
                  <a:srgbClr val="0B1F39"/>
                </a:solidFill>
                <a:latin typeface="HelveticaNeue"/>
              </a:rPr>
              <a:t>Groundskeeper</a:t>
            </a:r>
          </a:p>
          <a:p>
            <a:pPr lvl="1"/>
            <a:r>
              <a:rPr lang="en-US">
                <a:solidFill>
                  <a:srgbClr val="0B1F39"/>
                </a:solidFill>
                <a:latin typeface="HelveticaNeue"/>
              </a:rPr>
              <a:t>Facilities Manager</a:t>
            </a:r>
          </a:p>
          <a:p>
            <a:pPr lvl="1"/>
            <a:r>
              <a:rPr lang="en-US">
                <a:solidFill>
                  <a:srgbClr val="0B1F39"/>
                </a:solidFill>
                <a:latin typeface="HelveticaNeue"/>
              </a:rPr>
              <a:t>Owner</a:t>
            </a:r>
          </a:p>
        </p:txBody>
      </p:sp>
    </p:spTree>
    <p:extLst>
      <p:ext uri="{BB962C8B-B14F-4D97-AF65-F5344CB8AC3E}">
        <p14:creationId xmlns:p14="http://schemas.microsoft.com/office/powerpoint/2010/main" val="12749324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0B1F39"/>
      </a:dk2>
      <a:lt2>
        <a:srgbClr val="E8E8E8"/>
      </a:lt2>
      <a:accent1>
        <a:srgbClr val="204B94"/>
      </a:accent1>
      <a:accent2>
        <a:srgbClr val="7BADDA"/>
      </a:accent2>
      <a:accent3>
        <a:srgbClr val="0B1F39"/>
      </a:accent3>
      <a:accent4>
        <a:srgbClr val="D7EF2D"/>
      </a:accent4>
      <a:accent5>
        <a:srgbClr val="E8E8E8"/>
      </a:accent5>
      <a:accent6>
        <a:srgbClr val="E05C39"/>
      </a:accent6>
      <a:hlink>
        <a:srgbClr val="204B94"/>
      </a:hlink>
      <a:folHlink>
        <a:srgbClr val="7BADD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3D478E788A72479E9FDD6072D6F43C" ma:contentTypeVersion="15" ma:contentTypeDescription="Create a new document." ma:contentTypeScope="" ma:versionID="988b72b0b6f1e2fb271c39cacf30277b">
  <xsd:schema xmlns:xsd="http://www.w3.org/2001/XMLSchema" xmlns:xs="http://www.w3.org/2001/XMLSchema" xmlns:p="http://schemas.microsoft.com/office/2006/metadata/properties" xmlns:ns1="http://schemas.microsoft.com/sharepoint/v3" xmlns:ns2="ac51677a-c301-4874-a5e1-b7786e4448c4" xmlns:ns3="41338787-cf0b-4ef4-a29b-5f5f56d7a429" targetNamespace="http://schemas.microsoft.com/office/2006/metadata/properties" ma:root="true" ma:fieldsID="0272a77bf0cdb3f299c466c82c5c29ca" ns1:_="" ns2:_="" ns3:_="">
    <xsd:import namespace="http://schemas.microsoft.com/sharepoint/v3"/>
    <xsd:import namespace="ac51677a-c301-4874-a5e1-b7786e4448c4"/>
    <xsd:import namespace="41338787-cf0b-4ef4-a29b-5f5f56d7a429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CustomizableMarketingFly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51677a-c301-4874-a5e1-b7786e4448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d6cf861-ed06-4599-aa6f-a6a3cf3ea2b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CustomizableMarketingFlyer" ma:index="18" nillable="true" ma:displayName="Details" ma:format="Dropdown" ma:internalName="CustomizableMarketingFlyer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338787-cf0b-4ef4-a29b-5f5f56d7a429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ab84c57b-14ed-4532-9ac4-b1e904b52d15}" ma:internalName="TaxCatchAll" ma:showField="CatchAllData" ma:web="41338787-cf0b-4ef4-a29b-5f5f56d7a4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c51677a-c301-4874-a5e1-b7786e4448c4">
      <Terms xmlns="http://schemas.microsoft.com/office/infopath/2007/PartnerControls"/>
    </lcf76f155ced4ddcb4097134ff3c332f>
    <TaxCatchAll xmlns="41338787-cf0b-4ef4-a29b-5f5f56d7a429" xsi:nil="true"/>
    <PublishingExpirationDate xmlns="http://schemas.microsoft.com/sharepoint/v3" xsi:nil="true"/>
    <PublishingStartDate xmlns="http://schemas.microsoft.com/sharepoint/v3" xsi:nil="true"/>
    <CustomizableMarketingFlyer xmlns="ac51677a-c301-4874-a5e1-b7786e4448c4">Copy of Joel Yoakum's May 2023 Webinar. Contacts targets, selling tips, &amp; more.</CustomizableMarketingFlyer>
  </documentManagement>
</p:properties>
</file>

<file path=customXml/itemProps1.xml><?xml version="1.0" encoding="utf-8"?>
<ds:datastoreItem xmlns:ds="http://schemas.openxmlformats.org/officeDocument/2006/customXml" ds:itemID="{FF7000BD-5361-4D74-AA09-7D3C46086D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c51677a-c301-4874-a5e1-b7786e4448c4"/>
    <ds:schemaRef ds:uri="41338787-cf0b-4ef4-a29b-5f5f56d7a42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D976470-3C02-492A-8127-50F38C7650D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B793D9-FC54-4EAE-BADD-DD38D01D0BF6}">
  <ds:schemaRefs>
    <ds:schemaRef ds:uri="http://schemas.openxmlformats.org/package/2006/metadata/core-properties"/>
    <ds:schemaRef ds:uri="41338787-cf0b-4ef4-a29b-5f5f56d7a429"/>
    <ds:schemaRef ds:uri="http://purl.org/dc/terms/"/>
    <ds:schemaRef ds:uri="http://www.w3.org/XML/1998/namespace"/>
    <ds:schemaRef ds:uri="http://purl.org/dc/dcmitype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ac51677a-c301-4874-a5e1-b7786e4448c4"/>
    <ds:schemaRef ds:uri="http://schemas.microsoft.com/sharepoint/v3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</TotalTime>
  <Words>384</Words>
  <Application>Microsoft Office PowerPoint</Application>
  <PresentationFormat>Widescreen</PresentationFormat>
  <Paragraphs>87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HelveticaNeue</vt:lpstr>
      <vt:lpstr>Office Theme</vt:lpstr>
      <vt:lpstr>Cope  Ground Protection Mats</vt:lpstr>
      <vt:lpstr>Ground Protection Mats</vt:lpstr>
      <vt:lpstr>History</vt:lpstr>
      <vt:lpstr>Competition</vt:lpstr>
      <vt:lpstr>Who uses GPMs?</vt:lpstr>
      <vt:lpstr>GPM Targets</vt:lpstr>
      <vt:lpstr>Typical GPM Customer</vt:lpstr>
      <vt:lpstr>GPM Season</vt:lpstr>
      <vt:lpstr>Looking for Targets</vt:lpstr>
      <vt:lpstr>Pricing</vt:lpstr>
      <vt:lpstr>Natural GPMs (coming soon ...)</vt:lpstr>
      <vt:lpstr>Next Steps</vt:lpstr>
      <vt:lpstr>Marketing Materials</vt:lpstr>
    </vt:vector>
  </TitlesOfParts>
  <Company>Cope Plastics,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Keshner, Carly</dc:creator>
  <cp:lastModifiedBy>Wittman, Jenni</cp:lastModifiedBy>
  <cp:revision>1</cp:revision>
  <dcterms:created xsi:type="dcterms:W3CDTF">2020-01-29T18:01:09Z</dcterms:created>
  <dcterms:modified xsi:type="dcterms:W3CDTF">2023-05-17T16:33:31Z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0x010100413D478E788A72479E9FDD6072D6F43C</vt:lpwstr>
  </property>
  <property fmtid="{D5CDD505-2E9C-101B-9397-08002B2CF9AE}" pid="3" name="MediaServiceImageTags">
    <vt:lpwstr/>
  </property>
</Properties>
</file>