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</p:sldMasterIdLst>
  <p:notesMasterIdLst>
    <p:notesMasterId r:id="rId31"/>
  </p:notesMasterIdLst>
  <p:sldIdLst>
    <p:sldId id="409" r:id="rId5"/>
    <p:sldId id="322" r:id="rId6"/>
    <p:sldId id="294" r:id="rId7"/>
    <p:sldId id="292" r:id="rId8"/>
    <p:sldId id="324" r:id="rId9"/>
    <p:sldId id="326" r:id="rId10"/>
    <p:sldId id="328" r:id="rId11"/>
    <p:sldId id="402" r:id="rId12"/>
    <p:sldId id="417" r:id="rId13"/>
    <p:sldId id="332" r:id="rId14"/>
    <p:sldId id="410" r:id="rId15"/>
    <p:sldId id="414" r:id="rId16"/>
    <p:sldId id="415" r:id="rId17"/>
    <p:sldId id="418" r:id="rId18"/>
    <p:sldId id="416" r:id="rId19"/>
    <p:sldId id="411" r:id="rId20"/>
    <p:sldId id="399" r:id="rId21"/>
    <p:sldId id="338" r:id="rId22"/>
    <p:sldId id="336" r:id="rId23"/>
    <p:sldId id="419" r:id="rId24"/>
    <p:sldId id="408" r:id="rId25"/>
    <p:sldId id="337" r:id="rId26"/>
    <p:sldId id="340" r:id="rId27"/>
    <p:sldId id="420" r:id="rId28"/>
    <p:sldId id="421" r:id="rId29"/>
    <p:sldId id="422" r:id="rId30"/>
  </p:sldIdLst>
  <p:sldSz cx="9144000" cy="6858000" type="screen4x3"/>
  <p:notesSz cx="7013575" cy="9299575"/>
  <p:custDataLst>
    <p:tags r:id="rId3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8E5B7B6-272D-48D9-A981-4277D44406B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2DCAF8F-51A3-4C25-9E37-C431A61623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510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F53008E-653D-4B78-BD86-57AB656DAE3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CF35160-B5AF-4FD1-815E-B36113C05C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8013"/>
            <a:ext cx="5143500" cy="418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AB3B93E5-7E6C-4BBD-9A02-D23A1899D5E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4438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1B909AF0-18C4-4DCC-BBFF-35C981CDE3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100" y="8834438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C90D23D8-B60E-49E6-B0FC-43779A8F0D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05731C-2E88-45D0-B85C-7EEEE20029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443857-8242-4080-B5FE-5FEED9545F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21BD1B-98E2-410A-95BC-C7E4DD97BB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7CA08F-FAB8-4902-97C2-3BDD94EE89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1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F15682-AD8F-4384-AB39-AB8C8A51CD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8B1E1C-8D27-4D6A-836D-807AAB80CE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5C0670-16AA-4543-A8B3-BB572520C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F9B989-F3E3-4765-A67A-7793336681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983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CBF2B4-C3D2-476A-BDDC-49EED0EA6E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2E1848-716F-4D42-AB48-ABFCD0BDE7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FDDBE7-1745-4DAC-9F68-AE72C34284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2DF806-B44E-475F-A1EC-6A2DFC2C81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1414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35782C-3EED-4565-A111-1A8A11D11B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F58E43-8DB8-439F-9B08-ACB7CC668E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CB8A20-5FA0-4948-B944-5EAB6CE54F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0CEF66-B965-462E-9FCC-276C5ADDFA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456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63579F-C458-47FA-92E8-53A07996ED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885972-12AA-4AB1-86A0-C335DA5E31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D7F43C-D0ED-46EA-A187-822075A8B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EDF93-A5AB-4998-82D9-9A5B078AC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23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5BB244-A2A6-4F3C-AB3F-C713D18FD0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CA4B37-2F8B-4C05-8E04-B99F5D3223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0DD0D0-0BA2-4C34-9022-D9A867967A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715014-CB6E-42CF-BAEC-04DA521011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31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BBBE6B-FC3A-43E1-B21B-A64B12A3CD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12D307-E5C5-408B-8479-F959D72407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5968E9-8B6A-4685-AFD3-69F921915D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1A8E50-82C4-4EA5-B3A4-C662175C82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04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78380-87A5-482A-BCCD-5EC2C716FD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37BACD-A2B4-4D23-8975-6029D3CE93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22455E-5E93-4EC9-AB1B-7B78F5A14E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CF5A7B-0176-43A6-906F-79F540EFBE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345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79C1801-3522-4381-A217-8E22E59766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350630A-757B-46AF-8067-1C6232BD0A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8729568-9F63-4B2F-8D01-178978CB4D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03E7C8-12DD-4A55-B21C-13661C64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545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28A6DA6-4A8A-45B7-907A-263D6844BB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D111FF-E1E3-4096-A7CA-54A026EE6A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CF79511-A1C4-4D15-8D37-0FDA4B5B75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763BE-C7F2-46E2-A968-5031428F83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07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950A0B1-7872-469A-AB27-4F00B2AB5A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6B24C9B-3AD5-4F42-A8F3-12085F85CE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54E9A48-61AB-4EBF-A3FA-924E2828FB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036F5B-EC4B-416F-83B0-31566719A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95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22991-4A03-47E7-AD18-86519E9161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12A81B-B6CC-4D92-9E07-2EC59774BF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AB24DC-8472-44EB-917A-1023A0F6E8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C0518A-F893-4771-BB86-BAF51D1CE6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759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514C2F-716A-44A7-8235-4074D246AC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E7DD67-7C3A-45DB-9F30-1127BB25DF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85B38A-4FB7-4D9E-9278-34FEACABC7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DFFD76-41E6-410B-9A07-1509CD9E2B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577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EB8CB00-6B84-4069-85D0-75297CDA9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B5F4513-7353-4CCA-B7B0-CDD4E7D99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86D22C-A2D4-4004-82D5-943DADE77E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9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FB90C1D-F29A-4CE7-A041-5764BCEDF5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OSR Training #1</a:t>
            </a:r>
            <a:br>
              <a:rPr lang="en-US" altLang="en-US"/>
            </a:br>
            <a:r>
              <a:rPr lang="en-US" altLang="en-US"/>
              <a:t>Processes &amp; Properties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0788CFF8-EA71-4071-B4E0-ADB91C84EF4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2C02C23-C40E-453B-A53D-19C71695A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0195C08-0321-498B-A788-C2CDF85DD0D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Strength</a:t>
            </a:r>
          </a:p>
          <a:p>
            <a:pPr>
              <a:buFontTx/>
              <a:buNone/>
            </a:pPr>
            <a:r>
              <a:rPr lang="en-US" altLang="en-US" sz="2800"/>
              <a:t>		vs.</a:t>
            </a:r>
          </a:p>
          <a:p>
            <a:r>
              <a:rPr lang="en-US" altLang="en-US" sz="2800"/>
              <a:t>Design Strength</a:t>
            </a:r>
          </a:p>
          <a:p>
            <a:pPr lvl="1"/>
            <a:r>
              <a:rPr lang="en-US" altLang="en-US" sz="2400"/>
              <a:t>Tensile</a:t>
            </a:r>
          </a:p>
          <a:p>
            <a:pPr lvl="1"/>
            <a:r>
              <a:rPr lang="en-US" altLang="en-US" sz="2400"/>
              <a:t>Flexural</a:t>
            </a:r>
          </a:p>
          <a:p>
            <a:pPr lvl="1"/>
            <a:r>
              <a:rPr lang="en-US" altLang="en-US" sz="2400"/>
              <a:t>Compressive</a:t>
            </a:r>
          </a:p>
          <a:p>
            <a:pPr lvl="1"/>
            <a:endParaRPr lang="en-US" altLang="en-US" sz="2400"/>
          </a:p>
          <a:p>
            <a:pPr lvl="1">
              <a:buFontTx/>
              <a:buNone/>
            </a:pPr>
            <a:endParaRPr lang="en-US" altLang="en-US" sz="2400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172B1D25-1134-4DBD-8CE1-17F74668AB0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Modulus </a:t>
            </a:r>
          </a:p>
          <a:p>
            <a:pPr>
              <a:buFontTx/>
              <a:buNone/>
            </a:pPr>
            <a:r>
              <a:rPr lang="en-US" altLang="en-US" sz="2800"/>
              <a:t>		vs.</a:t>
            </a:r>
          </a:p>
          <a:p>
            <a:r>
              <a:rPr lang="en-US" altLang="en-US" sz="2800"/>
              <a:t>Apparent Modulus</a:t>
            </a:r>
          </a:p>
          <a:p>
            <a:pPr lvl="1"/>
            <a:r>
              <a:rPr lang="en-US" altLang="en-US" sz="2400"/>
              <a:t>Tensile</a:t>
            </a:r>
          </a:p>
          <a:p>
            <a:pPr lvl="1"/>
            <a:r>
              <a:rPr lang="en-US" altLang="en-US" sz="2400"/>
              <a:t>Flexural</a:t>
            </a:r>
          </a:p>
          <a:p>
            <a:pPr lvl="1"/>
            <a:r>
              <a:rPr lang="en-US" altLang="en-US" sz="2400"/>
              <a:t>Compressive                         </a:t>
            </a:r>
          </a:p>
          <a:p>
            <a:pPr>
              <a:buFontTx/>
              <a:buNone/>
            </a:pPr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pPr>
              <a:buFontTx/>
              <a:buNone/>
            </a:pPr>
            <a:r>
              <a:rPr lang="en-US" altLang="en-US" sz="2800"/>
              <a:t>			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>
            <a:extLst>
              <a:ext uri="{FF2B5EF4-FFF2-40B4-BE49-F238E27FC236}">
                <a16:creationId xmlns:a16="http://schemas.microsoft.com/office/drawing/2014/main" id="{722177C6-4884-4B5A-A86F-0E4ECF78A2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Strength</a:t>
            </a:r>
          </a:p>
        </p:txBody>
      </p:sp>
      <p:sp>
        <p:nvSpPr>
          <p:cNvPr id="12291" name="Text Placeholder 7">
            <a:extLst>
              <a:ext uri="{FF2B5EF4-FFF2-40B4-BE49-F238E27FC236}">
                <a16:creationId xmlns:a16="http://schemas.microsoft.com/office/drawing/2014/main" id="{AFC629FF-BE07-47EA-AF6A-DEEB9B09FC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Compressive Strength</a:t>
            </a:r>
          </a:p>
          <a:p>
            <a:endParaRPr lang="en-US" altLang="en-US"/>
          </a:p>
        </p:txBody>
      </p:sp>
      <p:sp>
        <p:nvSpPr>
          <p:cNvPr id="12292" name="Content Placeholder 5">
            <a:extLst>
              <a:ext uri="{FF2B5EF4-FFF2-40B4-BE49-F238E27FC236}">
                <a16:creationId xmlns:a16="http://schemas.microsoft.com/office/drawing/2014/main" id="{AC5B68F5-69C5-40ED-A199-DEBE0A8B42F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/>
              <a:t>PTFE		1,600</a:t>
            </a:r>
          </a:p>
          <a:p>
            <a:r>
              <a:rPr lang="en-US" altLang="en-US"/>
              <a:t>UHMW		3,000</a:t>
            </a:r>
          </a:p>
          <a:p>
            <a:r>
              <a:rPr lang="en-US" altLang="en-US"/>
              <a:t>Nylon	       14,000</a:t>
            </a:r>
          </a:p>
          <a:p>
            <a:r>
              <a:rPr lang="en-US" altLang="en-US"/>
              <a:t>Acetal	       15,000</a:t>
            </a:r>
          </a:p>
          <a:p>
            <a:r>
              <a:rPr lang="en-US" altLang="en-US"/>
              <a:t>PET-P	       15,000</a:t>
            </a:r>
          </a:p>
          <a:p>
            <a:r>
              <a:rPr lang="en-US" altLang="en-US"/>
              <a:t>PEEK	       20,000</a:t>
            </a:r>
          </a:p>
          <a:p>
            <a:r>
              <a:rPr lang="en-US" altLang="en-US"/>
              <a:t>Torlon 5030  38,000</a:t>
            </a:r>
          </a:p>
        </p:txBody>
      </p:sp>
      <p:sp>
        <p:nvSpPr>
          <p:cNvPr id="12293" name="Text Placeholder 8">
            <a:extLst>
              <a:ext uri="{FF2B5EF4-FFF2-40B4-BE49-F238E27FC236}">
                <a16:creationId xmlns:a16="http://schemas.microsoft.com/office/drawing/2014/main" id="{38331629-E94B-489E-8ABD-2EB9AC1E62C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en-US"/>
              <a:t>Flexural Modulus</a:t>
            </a:r>
          </a:p>
          <a:p>
            <a:endParaRPr lang="en-US" altLang="en-US"/>
          </a:p>
        </p:txBody>
      </p:sp>
      <p:sp>
        <p:nvSpPr>
          <p:cNvPr id="12294" name="Content Placeholder 9">
            <a:extLst>
              <a:ext uri="{FF2B5EF4-FFF2-40B4-BE49-F238E27FC236}">
                <a16:creationId xmlns:a16="http://schemas.microsoft.com/office/drawing/2014/main" id="{3E470565-06D5-4021-A4FF-FB1707F1463A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altLang="en-US"/>
              <a:t>PTFE	  72,000</a:t>
            </a:r>
          </a:p>
          <a:p>
            <a:r>
              <a:rPr lang="en-US" altLang="en-US"/>
              <a:t>UHMW  110,000</a:t>
            </a:r>
          </a:p>
          <a:p>
            <a:r>
              <a:rPr lang="en-US" altLang="en-US"/>
              <a:t>Acetal     450,000</a:t>
            </a:r>
          </a:p>
          <a:p>
            <a:r>
              <a:rPr lang="en-US" altLang="en-US"/>
              <a:t>PET-P     490,000</a:t>
            </a:r>
          </a:p>
          <a:p>
            <a:r>
              <a:rPr lang="en-US" altLang="en-US"/>
              <a:t>Nylon     500,000</a:t>
            </a:r>
          </a:p>
          <a:p>
            <a:r>
              <a:rPr lang="en-US" altLang="en-US"/>
              <a:t>PEEK     600,000</a:t>
            </a:r>
          </a:p>
          <a:p>
            <a:r>
              <a:rPr lang="en-US" altLang="en-US"/>
              <a:t>T 7130  2,720,000</a:t>
            </a:r>
          </a:p>
          <a:p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CE8245D-96BD-4F4F-91B8-5732F94CAE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92A702D-C9C3-44C1-97C5-D61DEBE99A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Wear (K-Factor)</a:t>
            </a:r>
          </a:p>
          <a:p>
            <a:endParaRPr lang="en-US" altLang="en-US"/>
          </a:p>
          <a:p>
            <a:r>
              <a:rPr lang="en-US" altLang="en-US"/>
              <a:t>Abrasion (Sand Slurry)</a:t>
            </a: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D68EE869-1091-4F35-90E8-14D19651E4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Abrasion and Wear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9240F700-A2FE-4F2A-BA76-391BA5B455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Sand Slurry (Abrasion)		</a:t>
            </a:r>
          </a:p>
        </p:txBody>
      </p:sp>
      <p:sp>
        <p:nvSpPr>
          <p:cNvPr id="14340" name="Content Placeholder 3">
            <a:extLst>
              <a:ext uri="{FF2B5EF4-FFF2-40B4-BE49-F238E27FC236}">
                <a16:creationId xmlns:a16="http://schemas.microsoft.com/office/drawing/2014/main" id="{455E7B30-61E5-4BFD-9CDA-C5517C92A5C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/>
              <a:t>UHMW		10</a:t>
            </a:r>
          </a:p>
          <a:p>
            <a:r>
              <a:rPr lang="en-US" altLang="en-US"/>
              <a:t>Nylon		44</a:t>
            </a:r>
          </a:p>
          <a:p>
            <a:r>
              <a:rPr lang="en-US" altLang="en-US"/>
              <a:t>PET-P		65</a:t>
            </a:r>
          </a:p>
          <a:p>
            <a:r>
              <a:rPr lang="en-US" altLang="en-US"/>
              <a:t>PTFE		78</a:t>
            </a:r>
          </a:p>
          <a:p>
            <a:r>
              <a:rPr lang="en-US" altLang="en-US"/>
              <a:t>Urethane	89</a:t>
            </a:r>
          </a:p>
          <a:p>
            <a:r>
              <a:rPr lang="en-US" altLang="en-US"/>
              <a:t>Carbon Steel	100</a:t>
            </a:r>
          </a:p>
          <a:p>
            <a:r>
              <a:rPr lang="en-US" altLang="en-US"/>
              <a:t>Acetal		135</a:t>
            </a:r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14341" name="Text Placeholder 4">
            <a:extLst>
              <a:ext uri="{FF2B5EF4-FFF2-40B4-BE49-F238E27FC236}">
                <a16:creationId xmlns:a16="http://schemas.microsoft.com/office/drawing/2014/main" id="{8D8780EF-D582-4D23-9706-9301AF92E6B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en-US"/>
              <a:t>K Factor  (Wear)		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EE852E-97E9-4DA0-AF71-3D255ECDE08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Torlon</a:t>
            </a:r>
            <a:r>
              <a:rPr lang="en-US" dirty="0"/>
              <a:t> 4301	10</a:t>
            </a:r>
          </a:p>
          <a:p>
            <a:pPr>
              <a:defRPr/>
            </a:pPr>
            <a:r>
              <a:rPr lang="en-US" dirty="0"/>
              <a:t>PET-P		60</a:t>
            </a:r>
          </a:p>
          <a:p>
            <a:pPr>
              <a:defRPr/>
            </a:pPr>
            <a:r>
              <a:rPr lang="en-US" dirty="0"/>
              <a:t>Nylon MD	70</a:t>
            </a:r>
          </a:p>
          <a:p>
            <a:pPr>
              <a:defRPr/>
            </a:pPr>
            <a:r>
              <a:rPr lang="en-US" dirty="0"/>
              <a:t>Nylon		72</a:t>
            </a:r>
          </a:p>
          <a:p>
            <a:pPr>
              <a:defRPr/>
            </a:pPr>
            <a:r>
              <a:rPr lang="en-US" dirty="0"/>
              <a:t>UHMW		125</a:t>
            </a:r>
          </a:p>
          <a:p>
            <a:pPr>
              <a:defRPr/>
            </a:pPr>
            <a:r>
              <a:rPr lang="en-US" dirty="0"/>
              <a:t>Acetal		200</a:t>
            </a:r>
          </a:p>
          <a:p>
            <a:pPr>
              <a:defRPr/>
            </a:pPr>
            <a:r>
              <a:rPr lang="en-US" dirty="0"/>
              <a:t>HDPE		490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Image may contain: 1 person, possible text that says 'PLASTIC PLASTIC EVERYWHERE imgflip.com'">
            <a:extLst>
              <a:ext uri="{FF2B5EF4-FFF2-40B4-BE49-F238E27FC236}">
                <a16:creationId xmlns:a16="http://schemas.microsoft.com/office/drawing/2014/main" id="{73C8FB43-DDF1-44D2-AF93-F709C7875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1614488"/>
            <a:ext cx="4762500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78A5550-66F0-465F-B056-60F5C67C37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D1A4814-939E-4D55-9ED8-BE149B327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Thermal Properties</a:t>
            </a:r>
          </a:p>
          <a:p>
            <a:pPr lvl="1"/>
            <a:r>
              <a:rPr lang="en-US" altLang="en-US"/>
              <a:t>Continuous Use Temperature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Heat Deflection Temperature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Glass Transition Temperature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Thermal Conductivity</a:t>
            </a: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>
            <a:extLst>
              <a:ext uri="{FF2B5EF4-FFF2-40B4-BE49-F238E27FC236}">
                <a16:creationId xmlns:a16="http://schemas.microsoft.com/office/drawing/2014/main" id="{B44F4768-B4D6-4C61-BD90-82F8FCC0D7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Thermal Properties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D6E97A-FC2C-4FCC-B1F5-E0464B6E2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				CUT	(F)		</a:t>
            </a:r>
            <a:r>
              <a:rPr lang="en-US" dirty="0" err="1"/>
              <a:t>Tg</a:t>
            </a:r>
            <a:r>
              <a:rPr lang="en-US" dirty="0"/>
              <a:t> (F)</a:t>
            </a:r>
          </a:p>
          <a:p>
            <a:pPr>
              <a:defRPr/>
            </a:pPr>
            <a:r>
              <a:rPr lang="en-US" dirty="0"/>
              <a:t>PTFE			500 			68-75</a:t>
            </a:r>
          </a:p>
          <a:p>
            <a:pPr>
              <a:defRPr/>
            </a:pPr>
            <a:r>
              <a:rPr lang="en-US" dirty="0"/>
              <a:t>UHMW			180			115</a:t>
            </a:r>
          </a:p>
          <a:p>
            <a:pPr>
              <a:defRPr/>
            </a:pPr>
            <a:r>
              <a:rPr lang="en-US" dirty="0"/>
              <a:t>Nylon			200			145</a:t>
            </a:r>
          </a:p>
          <a:p>
            <a:pPr>
              <a:defRPr/>
            </a:pPr>
            <a:r>
              <a:rPr lang="en-US" dirty="0"/>
              <a:t>Acetal			180			150</a:t>
            </a:r>
          </a:p>
          <a:p>
            <a:pPr>
              <a:defRPr/>
            </a:pPr>
            <a:r>
              <a:rPr lang="en-US" dirty="0"/>
              <a:t>PET-P			210			180</a:t>
            </a:r>
          </a:p>
          <a:p>
            <a:pPr>
              <a:defRPr/>
            </a:pPr>
            <a:r>
              <a:rPr lang="en-US" dirty="0"/>
              <a:t>PEEK			480			290</a:t>
            </a:r>
          </a:p>
          <a:p>
            <a:pPr>
              <a:defRPr/>
            </a:pPr>
            <a:r>
              <a:rPr lang="en-US" dirty="0" err="1"/>
              <a:t>Torlon</a:t>
            </a:r>
            <a:r>
              <a:rPr lang="en-US" dirty="0"/>
              <a:t>			500			532			</a:t>
            </a: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D132ADA4-08C8-4B4D-8C67-1092107FC8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What is the effect of operating above Tg?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37A9F952-F50C-4399-A794-A2C031082F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altLang="en-US"/>
              <a:t>Strength</a:t>
            </a:r>
          </a:p>
          <a:p>
            <a:pPr marL="0" indent="0" algn="ctr">
              <a:buFontTx/>
              <a:buNone/>
            </a:pPr>
            <a:r>
              <a:rPr lang="en-US" altLang="en-US"/>
              <a:t>Stiffness</a:t>
            </a:r>
          </a:p>
          <a:p>
            <a:pPr marL="0" indent="0" algn="ctr">
              <a:buFontTx/>
              <a:buNone/>
            </a:pPr>
            <a:r>
              <a:rPr lang="en-US" altLang="en-US"/>
              <a:t>Thermal Stability</a:t>
            </a:r>
          </a:p>
          <a:p>
            <a:pPr marL="0" indent="0" algn="ctr">
              <a:buFontTx/>
              <a:buNone/>
            </a:pPr>
            <a:r>
              <a:rPr lang="en-US" altLang="en-US"/>
              <a:t>Wear Resistance</a:t>
            </a:r>
          </a:p>
          <a:p>
            <a:pPr marL="0" indent="0" algn="ctr">
              <a:buFontTx/>
              <a:buNone/>
            </a:pPr>
            <a:r>
              <a:rPr lang="en-US" altLang="en-US"/>
              <a:t>Abrasion Resistance</a:t>
            </a:r>
          </a:p>
          <a:p>
            <a:pPr marL="0" indent="0" algn="ctr">
              <a:buFontTx/>
              <a:buNone/>
            </a:pPr>
            <a:r>
              <a:rPr lang="en-US" altLang="en-US"/>
              <a:t>Chemical Resistance</a:t>
            </a:r>
          </a:p>
          <a:p>
            <a:pPr marL="0" indent="0" algn="ctr">
              <a:buFontTx/>
              <a:buNone/>
            </a:pPr>
            <a:r>
              <a:rPr lang="en-US" altLang="en-US"/>
              <a:t>Impact Resistance</a:t>
            </a: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260AAAF-67B4-48D9-9CAF-9BED71621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Thermal Comparison</a:t>
            </a:r>
          </a:p>
        </p:txBody>
      </p:sp>
      <p:graphicFrame>
        <p:nvGraphicFramePr>
          <p:cNvPr id="18435" name="Object 3">
            <a:extLst>
              <a:ext uri="{FF2B5EF4-FFF2-40B4-BE49-F238E27FC236}">
                <a16:creationId xmlns:a16="http://schemas.microsoft.com/office/drawing/2014/main" id="{D5ABDD41-F0DE-409C-902A-336BEF60F28D}"/>
              </a:ext>
            </a:extLst>
          </p:cNvPr>
          <p:cNvGraphicFramePr>
            <a:graphicFrameLocks noGrp="1" noChangeAspect="1"/>
          </p:cNvGraphicFramePr>
          <p:nvPr>
            <p:ph type="tbl" idx="1"/>
          </p:nvPr>
        </p:nvGraphicFramePr>
        <p:xfrm>
          <a:off x="685800" y="2019300"/>
          <a:ext cx="777240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4" imgW="7918704" imgH="4114800" progId="Word.Document.8">
                  <p:embed/>
                </p:oleObj>
              </mc:Choice>
              <mc:Fallback>
                <p:oleObj name="Document" r:id="rId4" imgW="7918704" imgH="4114800" progId="Word.Document.8">
                  <p:embed/>
                  <p:pic>
                    <p:nvPicPr>
                      <p:cNvPr id="18435" name="Object 3">
                        <a:extLst>
                          <a:ext uri="{FF2B5EF4-FFF2-40B4-BE49-F238E27FC236}">
                            <a16:creationId xmlns:a16="http://schemas.microsoft.com/office/drawing/2014/main" id="{D5ABDD41-F0DE-409C-902A-336BEF60F2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019300"/>
                        <a:ext cx="777240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9511E1E-DD1B-4279-9733-1CDD23F51E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01AE5B5-7BF4-437A-B4D6-803124B72C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Dimensional Stability</a:t>
            </a:r>
          </a:p>
          <a:p>
            <a:pPr lvl="1">
              <a:defRPr/>
            </a:pPr>
            <a:r>
              <a:rPr lang="en-US" altLang="en-US" dirty="0"/>
              <a:t>CLTE</a:t>
            </a:r>
          </a:p>
          <a:p>
            <a:pPr marL="457200" lvl="1" indent="0">
              <a:buFontTx/>
              <a:buNone/>
              <a:defRPr/>
            </a:pPr>
            <a:endParaRPr lang="en-US" altLang="en-US" dirty="0"/>
          </a:p>
          <a:p>
            <a:pPr lvl="1">
              <a:defRPr/>
            </a:pPr>
            <a:r>
              <a:rPr lang="en-US" altLang="en-US" dirty="0"/>
              <a:t>Moisture Absorption</a:t>
            </a:r>
          </a:p>
          <a:p>
            <a:pPr lvl="1">
              <a:defRPr/>
            </a:pPr>
            <a:endParaRPr lang="en-US" altLang="en-US" dirty="0"/>
          </a:p>
          <a:p>
            <a:pPr lvl="1">
              <a:defRPr/>
            </a:pPr>
            <a:r>
              <a:rPr lang="en-US" altLang="en-US" dirty="0"/>
              <a:t>Modulus</a:t>
            </a:r>
          </a:p>
          <a:p>
            <a:pPr marL="457200" lvl="1" indent="0">
              <a:buFontTx/>
              <a:buNone/>
              <a:defRPr/>
            </a:pPr>
            <a:endParaRPr lang="en-US" altLang="en-US" dirty="0"/>
          </a:p>
          <a:p>
            <a:pPr lvl="1">
              <a:defRPr/>
            </a:pPr>
            <a:r>
              <a:rPr lang="en-US" altLang="en-US" dirty="0"/>
              <a:t>Stress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F6BD33C-5A8F-4032-B080-3B659BE2A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are Plastics used as alternatives to Metals?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4EF5A38-13E4-4A77-AC5D-77C37CE419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Extend Part Life</a:t>
            </a:r>
          </a:p>
          <a:p>
            <a:r>
              <a:rPr lang="en-US" altLang="en-US"/>
              <a:t>Reduce/Eliminate Lubrication</a:t>
            </a:r>
          </a:p>
          <a:p>
            <a:r>
              <a:rPr lang="en-US" altLang="en-US"/>
              <a:t>Extend Life of Mating Parts</a:t>
            </a:r>
          </a:p>
          <a:p>
            <a:r>
              <a:rPr lang="en-US" altLang="en-US"/>
              <a:t>Reduce Weight</a:t>
            </a:r>
          </a:p>
          <a:p>
            <a:r>
              <a:rPr lang="en-US" altLang="en-US"/>
              <a:t>Solve Corrosion Issues</a:t>
            </a:r>
          </a:p>
          <a:p>
            <a:r>
              <a:rPr lang="en-US" altLang="en-US"/>
              <a:t>Provide Electrical Insulation/ESD</a:t>
            </a:r>
          </a:p>
          <a:p>
            <a:r>
              <a:rPr lang="en-US" altLang="en-US"/>
              <a:t>Provide Thermal Insulation</a:t>
            </a: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Dexter meme sheets of plastic in your future on Bingeclock">
            <a:extLst>
              <a:ext uri="{FF2B5EF4-FFF2-40B4-BE49-F238E27FC236}">
                <a16:creationId xmlns:a16="http://schemas.microsoft.com/office/drawing/2014/main" id="{F6C60019-8672-4FC0-B12E-485921682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8" y="452438"/>
            <a:ext cx="5953125" cy="595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61F25B7-5B3D-4D4C-8391-608ACA5298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E241711-2005-4EEC-9B30-9991C25175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Limiting PV</a:t>
            </a:r>
          </a:p>
          <a:p>
            <a:pPr lvl="1"/>
            <a:r>
              <a:rPr lang="en-US" altLang="en-US"/>
              <a:t>Pressure x Velocity</a:t>
            </a:r>
          </a:p>
          <a:p>
            <a:pPr lvl="1"/>
            <a:r>
              <a:rPr lang="en-US" altLang="en-US"/>
              <a:t>Pressure vs. Velocity</a:t>
            </a:r>
          </a:p>
          <a:p>
            <a:r>
              <a:rPr lang="en-US" altLang="en-US"/>
              <a:t>Additional Factors</a:t>
            </a:r>
          </a:p>
          <a:p>
            <a:pPr lvl="1"/>
            <a:r>
              <a:rPr lang="en-US" altLang="en-US"/>
              <a:t>Temperature</a:t>
            </a:r>
          </a:p>
          <a:p>
            <a:pPr lvl="1"/>
            <a:r>
              <a:rPr lang="en-US" altLang="en-US"/>
              <a:t>Thermal Stability</a:t>
            </a:r>
          </a:p>
          <a:p>
            <a:pPr lvl="1"/>
            <a:r>
              <a:rPr lang="en-US" altLang="en-US"/>
              <a:t>Coefficient of Friction</a:t>
            </a:r>
          </a:p>
          <a:p>
            <a:pPr lvl="1"/>
            <a:r>
              <a:rPr lang="en-US" altLang="en-US"/>
              <a:t>Chemistry</a:t>
            </a:r>
          </a:p>
          <a:p>
            <a:pPr lvl="1"/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AEE095C8-C899-4BDD-A3CE-EFA51EC35F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Fillers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0251810-1DA8-42F8-83AB-4E7CCCC548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u="sng"/>
              <a:t>Material</a:t>
            </a:r>
            <a:r>
              <a:rPr lang="en-US" altLang="en-US" sz="2400"/>
              <a:t>		</a:t>
            </a:r>
            <a:r>
              <a:rPr lang="en-US" altLang="en-US" sz="2400" u="sng"/>
              <a:t>Gain</a:t>
            </a:r>
            <a:r>
              <a:rPr lang="en-US" altLang="en-US" sz="2400"/>
              <a:t>			</a:t>
            </a:r>
            <a:r>
              <a:rPr lang="en-US" altLang="en-US" sz="2400" u="sng"/>
              <a:t>Loss</a:t>
            </a:r>
          </a:p>
          <a:p>
            <a:pPr>
              <a:buFontTx/>
              <a:buNone/>
            </a:pPr>
            <a:r>
              <a:rPr lang="en-US" altLang="en-US" sz="2400"/>
              <a:t>Glass			Strength,Stability	Toughness,Wear</a:t>
            </a:r>
          </a:p>
          <a:p>
            <a:pPr>
              <a:buFontTx/>
              <a:buNone/>
            </a:pPr>
            <a:r>
              <a:rPr lang="en-US" altLang="en-US" sz="2400"/>
              <a:t>Moly. Disulphide	Rigidity,Stability	Purity,Abrasion</a:t>
            </a:r>
          </a:p>
          <a:p>
            <a:pPr>
              <a:buFontTx/>
              <a:buNone/>
            </a:pPr>
            <a:r>
              <a:rPr lang="en-US" altLang="en-US" sz="2400"/>
              <a:t>Carbon			Strength,Stab., Wear	Elong., Abrasion</a:t>
            </a:r>
          </a:p>
          <a:p>
            <a:pPr>
              <a:buFontTx/>
              <a:buNone/>
            </a:pPr>
            <a:r>
              <a:rPr lang="en-US" altLang="en-US" sz="2400"/>
              <a:t>Graphite		Stability, Wear		Toughness, Abr.</a:t>
            </a:r>
          </a:p>
          <a:p>
            <a:pPr>
              <a:buFontTx/>
              <a:buNone/>
            </a:pPr>
            <a:r>
              <a:rPr lang="en-US" altLang="en-US" sz="2400"/>
              <a:t>PTFE			PV, Wear, C of F	Strength, Stab.</a:t>
            </a:r>
          </a:p>
          <a:p>
            <a:pPr>
              <a:buFontTx/>
              <a:buNone/>
            </a:pPr>
            <a:r>
              <a:rPr lang="en-US" altLang="en-US" sz="2400"/>
              <a:t>Polyethylene		PV, Wear, C of F	Strength, Stab.</a:t>
            </a:r>
          </a:p>
          <a:p>
            <a:pPr>
              <a:buFontTx/>
              <a:buNone/>
            </a:pPr>
            <a:r>
              <a:rPr lang="en-US" altLang="en-US" sz="2400"/>
              <a:t>Oil			PV, Wear, C of F	Strength, Rigid.</a:t>
            </a:r>
          </a:p>
          <a:p>
            <a:pPr>
              <a:buFontTx/>
              <a:buNone/>
            </a:pPr>
            <a:r>
              <a:rPr lang="en-US" altLang="en-US" sz="2400"/>
              <a:t>Mica			Strength, Stability	Tougness,Abras.</a:t>
            </a:r>
            <a:endParaRPr lang="en-US" altLang="en-US" sz="2400" u="sng"/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>
            <a:extLst>
              <a:ext uri="{FF2B5EF4-FFF2-40B4-BE49-F238E27FC236}">
                <a16:creationId xmlns:a16="http://schemas.microsoft.com/office/drawing/2014/main" id="{2AB2DE65-DCFC-4227-A6E6-4DFE1426A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Effect of Fillers</a:t>
            </a:r>
          </a:p>
        </p:txBody>
      </p:sp>
      <p:graphicFrame>
        <p:nvGraphicFramePr>
          <p:cNvPr id="22531" name="Object 5">
            <a:extLst>
              <a:ext uri="{FF2B5EF4-FFF2-40B4-BE49-F238E27FC236}">
                <a16:creationId xmlns:a16="http://schemas.microsoft.com/office/drawing/2014/main" id="{7F8FACDD-E2F1-4E4F-B9FB-C1ABD836C05B}"/>
              </a:ext>
            </a:extLst>
          </p:cNvPr>
          <p:cNvGraphicFramePr>
            <a:graphicFrameLocks noGrp="1" noChangeAspect="1"/>
          </p:cNvGraphicFramePr>
          <p:nvPr>
            <p:ph type="tbl" idx="1"/>
          </p:nvPr>
        </p:nvGraphicFramePr>
        <p:xfrm>
          <a:off x="685800" y="1981200"/>
          <a:ext cx="77724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r:id="rId4" imgW="7918704" imgH="4187952" progId="Word.Document.8">
                  <p:embed/>
                </p:oleObj>
              </mc:Choice>
              <mc:Fallback>
                <p:oleObj name="Document" r:id="rId4" imgW="7918704" imgH="4187952" progId="Word.Document.8">
                  <p:embed/>
                  <p:pic>
                    <p:nvPicPr>
                      <p:cNvPr id="22531" name="Object 5">
                        <a:extLst>
                          <a:ext uri="{FF2B5EF4-FFF2-40B4-BE49-F238E27FC236}">
                            <a16:creationId xmlns:a16="http://schemas.microsoft.com/office/drawing/2014/main" id="{7F8FACDD-E2F1-4E4F-B9FB-C1ABD836C0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77724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erson holding a sign&#10;&#10;Description generated with high confidence">
            <a:extLst>
              <a:ext uri="{FF2B5EF4-FFF2-40B4-BE49-F238E27FC236}">
                <a16:creationId xmlns:a16="http://schemas.microsoft.com/office/drawing/2014/main" id="{1D0DBFAA-B2A9-49DA-A308-C3E5E1841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9646" y="1369828"/>
            <a:ext cx="6851354" cy="4114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3898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5CF639-4337-775E-70F1-3261B8C782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447800"/>
            <a:ext cx="7111519" cy="45325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73A1822-6D98-6B9A-5662-B7CB956412D0}"/>
              </a:ext>
            </a:extLst>
          </p:cNvPr>
          <p:cNvSpPr/>
          <p:nvPr/>
        </p:nvSpPr>
        <p:spPr bwMode="auto">
          <a:xfrm>
            <a:off x="3657600" y="1600200"/>
            <a:ext cx="182880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7974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3B5C76-2985-4C3D-CA0B-1C667B85A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876" y="1371600"/>
            <a:ext cx="7646247" cy="47367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47862A4-2698-5082-CC58-5F6FE6F9AAB2}"/>
              </a:ext>
            </a:extLst>
          </p:cNvPr>
          <p:cNvSpPr/>
          <p:nvPr/>
        </p:nvSpPr>
        <p:spPr bwMode="auto">
          <a:xfrm>
            <a:off x="914400" y="1524000"/>
            <a:ext cx="838200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3078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74B9338-E05E-4F77-BFF5-9DF98F5F2E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Thermoplastic Materials</a:t>
            </a:r>
          </a:p>
        </p:txBody>
      </p:sp>
      <p:graphicFrame>
        <p:nvGraphicFramePr>
          <p:cNvPr id="5123" name="Object 3">
            <a:extLst>
              <a:ext uri="{FF2B5EF4-FFF2-40B4-BE49-F238E27FC236}">
                <a16:creationId xmlns:a16="http://schemas.microsoft.com/office/drawing/2014/main" id="{2DAFA262-3686-43D6-8F40-CD71816F62C6}"/>
              </a:ext>
            </a:extLst>
          </p:cNvPr>
          <p:cNvGraphicFramePr>
            <a:graphicFrameLocks noGrp="1" noChangeAspect="1"/>
          </p:cNvGraphicFramePr>
          <p:nvPr>
            <p:ph type="tbl" idx="1"/>
          </p:nvPr>
        </p:nvGraphicFramePr>
        <p:xfrm>
          <a:off x="682625" y="1978025"/>
          <a:ext cx="7700963" cy="425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4" imgW="7711440" imgH="4258056" progId="Word.Document.8">
                  <p:embed/>
                </p:oleObj>
              </mc:Choice>
              <mc:Fallback>
                <p:oleObj name="Document" r:id="rId4" imgW="7711440" imgH="4258056" progId="Word.Document.8">
                  <p:embed/>
                  <p:pic>
                    <p:nvPicPr>
                      <p:cNvPr id="5123" name="Object 3">
                        <a:extLst>
                          <a:ext uri="{FF2B5EF4-FFF2-40B4-BE49-F238E27FC236}">
                            <a16:creationId xmlns:a16="http://schemas.microsoft.com/office/drawing/2014/main" id="{2DAFA262-3686-43D6-8F40-CD71816F62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1978025"/>
                        <a:ext cx="7700963" cy="425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43B58FB-D1DF-4ECA-811D-EEC9AE5912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Amorphous      vs.  Crystalline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04B0129-A79D-4ADA-8479-9B1C4E0EA1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Clarity</a:t>
            </a:r>
          </a:p>
          <a:p>
            <a:r>
              <a:rPr lang="en-US" altLang="en-US" sz="2800"/>
              <a:t>Toughness</a:t>
            </a:r>
          </a:p>
          <a:p>
            <a:r>
              <a:rPr lang="en-US" altLang="en-US" sz="2800"/>
              <a:t>Thermoformable</a:t>
            </a:r>
          </a:p>
          <a:p>
            <a:r>
              <a:rPr lang="en-US" altLang="en-US" sz="2800"/>
              <a:t>Poor Wear Resistance</a:t>
            </a:r>
          </a:p>
          <a:p>
            <a:r>
              <a:rPr lang="en-US" altLang="en-US" sz="2800"/>
              <a:t>Poor Chemical Resistance</a:t>
            </a:r>
          </a:p>
          <a:p>
            <a:r>
              <a:rPr lang="en-US" altLang="en-US" sz="2800"/>
              <a:t>Poor Abrasion Resistance</a:t>
            </a:r>
          </a:p>
          <a:p>
            <a:pPr>
              <a:buFontTx/>
              <a:buNone/>
            </a:pPr>
            <a:r>
              <a:rPr lang="en-US" altLang="en-US" sz="2800" b="1"/>
              <a:t>Static/Structural</a:t>
            </a:r>
            <a:endParaRPr lang="en-US" altLang="en-US" sz="2800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628E90D1-3143-4994-8EE2-31DBED32C6B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Wear Resistance</a:t>
            </a:r>
          </a:p>
          <a:p>
            <a:r>
              <a:rPr lang="en-US" altLang="en-US" sz="2800"/>
              <a:t>Abrasion Resistance</a:t>
            </a:r>
          </a:p>
          <a:p>
            <a:r>
              <a:rPr lang="en-US" altLang="en-US" sz="2800"/>
              <a:t>Chemical Resistance</a:t>
            </a:r>
          </a:p>
          <a:p>
            <a:r>
              <a:rPr lang="en-US" altLang="en-US" sz="2800"/>
              <a:t>Opaque</a:t>
            </a:r>
          </a:p>
          <a:p>
            <a:r>
              <a:rPr lang="en-US" altLang="en-US" sz="2800"/>
              <a:t>Low Coefficient of Friction</a:t>
            </a:r>
          </a:p>
          <a:p>
            <a:r>
              <a:rPr lang="en-US" altLang="en-US" sz="2800"/>
              <a:t>Thermoforming/</a:t>
            </a:r>
          </a:p>
          <a:p>
            <a:pPr lvl="1">
              <a:buFontTx/>
              <a:buNone/>
            </a:pPr>
            <a:r>
              <a:rPr lang="en-US" altLang="en-US" sz="2400"/>
              <a:t>Welding</a:t>
            </a:r>
          </a:p>
          <a:p>
            <a:pPr lvl="1">
              <a:buFontTx/>
              <a:buNone/>
            </a:pPr>
            <a:r>
              <a:rPr lang="en-US" altLang="en-US" sz="2400" b="1"/>
              <a:t>Dynamic/Wear</a:t>
            </a:r>
            <a:endParaRPr lang="en-US" altLang="en-US" sz="2400"/>
          </a:p>
          <a:p>
            <a:pPr>
              <a:buFontTx/>
              <a:buNone/>
            </a:pPr>
            <a:endParaRPr lang="en-US" altLang="en-US" sz="2800"/>
          </a:p>
          <a:p>
            <a:pPr>
              <a:buFontTx/>
              <a:buNone/>
            </a:pPr>
            <a:endParaRPr lang="en-US" altLang="en-US" sz="2800"/>
          </a:p>
          <a:p>
            <a:pPr>
              <a:buFontTx/>
              <a:buNone/>
            </a:pPr>
            <a:endParaRPr lang="en-US" altLang="en-US" sz="280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7324A74-FCBC-4F87-961A-289F25756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Injection Molding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3CD8750-85F3-4083-B752-C754B42860C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2800" b="1"/>
              <a:t>Strengths</a:t>
            </a:r>
          </a:p>
          <a:p>
            <a:r>
              <a:rPr lang="en-US" altLang="en-US" sz="2800"/>
              <a:t>Highest Mechanical Properties</a:t>
            </a:r>
          </a:p>
          <a:p>
            <a:r>
              <a:rPr lang="en-US" altLang="en-US" sz="2800"/>
              <a:t>Large Volumes</a:t>
            </a:r>
          </a:p>
          <a:p>
            <a:r>
              <a:rPr lang="en-US" altLang="en-US" sz="2800"/>
              <a:t>Thin Cross Sections</a:t>
            </a:r>
            <a:endParaRPr lang="en-US" altLang="en-US" sz="2800" b="1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DBC980B-9135-4A70-ACE4-D7108A4FCF2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2800" b="1"/>
              <a:t>Weaknesses</a:t>
            </a:r>
          </a:p>
          <a:p>
            <a:r>
              <a:rPr lang="en-US" altLang="en-US" sz="2800"/>
              <a:t>Highest Stress</a:t>
            </a:r>
          </a:p>
          <a:p>
            <a:r>
              <a:rPr lang="en-US" altLang="en-US" sz="2800"/>
              <a:t>Limited Length</a:t>
            </a:r>
          </a:p>
          <a:p>
            <a:r>
              <a:rPr lang="en-US" altLang="en-US" sz="2800"/>
              <a:t>Thin Cross Sections</a:t>
            </a:r>
          </a:p>
          <a:p>
            <a:r>
              <a:rPr lang="en-US" altLang="en-US" sz="2800"/>
              <a:t>Poor wear resistance</a:t>
            </a:r>
            <a:endParaRPr lang="en-US" altLang="en-US" sz="2800" b="1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53258C4-AF88-484E-9FFD-6D57FCD9FB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Extrusion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55935EE-5908-406E-BFFD-704641B9777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2800" b="1"/>
              <a:t>Strengths</a:t>
            </a:r>
          </a:p>
          <a:p>
            <a:r>
              <a:rPr lang="en-US" altLang="en-US" sz="2800"/>
              <a:t>Continuous Lengths</a:t>
            </a:r>
          </a:p>
          <a:p>
            <a:r>
              <a:rPr lang="en-US" altLang="en-US" sz="2800"/>
              <a:t>Lower stress than Injection Molding</a:t>
            </a:r>
          </a:p>
          <a:p>
            <a:r>
              <a:rPr lang="en-US" altLang="en-US" sz="2800"/>
              <a:t>Standard Shapes</a:t>
            </a:r>
          </a:p>
          <a:p>
            <a:r>
              <a:rPr lang="en-US" altLang="en-US" sz="2800"/>
              <a:t>Cost Effective</a:t>
            </a:r>
            <a:endParaRPr lang="en-US" altLang="en-US" sz="2800" b="1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1BBDBC87-DB6A-45BF-9690-18D1C0D48CC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2800" b="1"/>
              <a:t>Weaknesses </a:t>
            </a:r>
          </a:p>
          <a:p>
            <a:r>
              <a:rPr lang="en-US" altLang="en-US" sz="2800"/>
              <a:t>75% of Injection Molded Strength</a:t>
            </a:r>
          </a:p>
          <a:p>
            <a:r>
              <a:rPr lang="en-US" altLang="en-US" sz="2800"/>
              <a:t>Minimums on Non-Standards</a:t>
            </a:r>
          </a:p>
          <a:p>
            <a:r>
              <a:rPr lang="en-US" altLang="en-US" sz="2800"/>
              <a:t>Rod may have camber</a:t>
            </a:r>
            <a:endParaRPr lang="en-US" altLang="en-US" sz="2800" b="1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47DB0B0-D539-4E43-A706-CE5CCA64D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Compression Molding/ Ram Extrusion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859E7B7-0A9B-4AE2-96DB-B247646E55B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2800" b="1"/>
              <a:t>Strengths</a:t>
            </a:r>
          </a:p>
          <a:p>
            <a:r>
              <a:rPr lang="en-US" altLang="en-US" sz="2800"/>
              <a:t>Least Stress</a:t>
            </a:r>
          </a:p>
          <a:p>
            <a:r>
              <a:rPr lang="en-US" altLang="en-US" sz="2800"/>
              <a:t>Small Runs</a:t>
            </a:r>
          </a:p>
          <a:p>
            <a:r>
              <a:rPr lang="en-US" altLang="en-US" sz="2800"/>
              <a:t>Heavy Cross Sections</a:t>
            </a:r>
          </a:p>
          <a:p>
            <a:r>
              <a:rPr lang="en-US" altLang="en-US" sz="2800"/>
              <a:t>Only way to process some materials </a:t>
            </a:r>
          </a:p>
          <a:p>
            <a:r>
              <a:rPr lang="en-US" altLang="en-US" sz="2800"/>
              <a:t>Ram Extrusion provides long lengths</a:t>
            </a:r>
            <a:endParaRPr lang="en-US" altLang="en-US" sz="2800" b="1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E3133BEB-6B44-4F88-A17C-FED8E5D92B2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2800" b="1"/>
              <a:t>Weaknesses</a:t>
            </a:r>
          </a:p>
          <a:p>
            <a:r>
              <a:rPr lang="en-US" altLang="en-US" sz="2800"/>
              <a:t>50% of Injection Molded Strength</a:t>
            </a:r>
          </a:p>
          <a:p>
            <a:r>
              <a:rPr lang="en-US" altLang="en-US" sz="2800"/>
              <a:t>May cause brittleness</a:t>
            </a:r>
          </a:p>
          <a:p>
            <a:r>
              <a:rPr lang="en-US" altLang="en-US" sz="2800"/>
              <a:t>Thin Cross Sections are difficult in some materials</a:t>
            </a:r>
          </a:p>
          <a:p>
            <a:r>
              <a:rPr lang="en-US" altLang="en-US" sz="2800"/>
              <a:t>Slow process</a:t>
            </a:r>
          </a:p>
          <a:p>
            <a:endParaRPr lang="en-US" altLang="en-US" sz="2800" b="1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C972E39-2B14-4F64-AD99-9CC3DAD3A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Casting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5A26176-CCF1-4979-B546-28C2EB5B058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2800" b="1"/>
              <a:t>Strengths</a:t>
            </a:r>
          </a:p>
          <a:p>
            <a:r>
              <a:rPr lang="en-US" altLang="en-US" sz="2800"/>
              <a:t>Cost effective for Heavy Cross Sections</a:t>
            </a:r>
          </a:p>
          <a:p>
            <a:r>
              <a:rPr lang="en-US" altLang="en-US" sz="2800"/>
              <a:t>Only way to process some materials </a:t>
            </a:r>
          </a:p>
          <a:p>
            <a:r>
              <a:rPr lang="en-US" altLang="en-US" sz="2800"/>
              <a:t>Low stress</a:t>
            </a:r>
          </a:p>
          <a:p>
            <a:r>
              <a:rPr lang="en-US" altLang="en-US" sz="2800"/>
              <a:t>Broad size and shape availability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7BEE49DB-7034-4139-A5BA-402421C66A7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2800" b="1"/>
              <a:t>Weaknesses</a:t>
            </a:r>
          </a:p>
          <a:p>
            <a:r>
              <a:rPr lang="en-US" altLang="en-US" sz="2800"/>
              <a:t>Thin Cross Sections very difficult</a:t>
            </a:r>
          </a:p>
          <a:p>
            <a:r>
              <a:rPr lang="en-US" altLang="en-US" sz="2800"/>
              <a:t>Limited material choices</a:t>
            </a:r>
          </a:p>
          <a:p>
            <a:r>
              <a:rPr lang="en-US" altLang="en-US" sz="2800"/>
              <a:t>One piece at a time</a:t>
            </a:r>
          </a:p>
          <a:p>
            <a:r>
              <a:rPr lang="en-US" altLang="en-US" sz="2800"/>
              <a:t>Broad tolerances due to shrinkage</a:t>
            </a:r>
          </a:p>
          <a:p>
            <a:endParaRPr lang="en-US" altLang="en-US" sz="2800" b="1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8" name="Picture 8" descr="Dolly Parton Shares Unique Birthday Message To Cher | iHeartRadio">
            <a:extLst>
              <a:ext uri="{FF2B5EF4-FFF2-40B4-BE49-F238E27FC236}">
                <a16:creationId xmlns:a16="http://schemas.microsoft.com/office/drawing/2014/main" id="{03377E91-3831-4F1D-AF8D-87700859A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1438275"/>
            <a:ext cx="7048500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9846078-1DF8-4F34-A462-1BB0786597BF}"/>
              </a:ext>
            </a:extLst>
          </p:cNvPr>
          <p:cNvSpPr/>
          <p:nvPr/>
        </p:nvSpPr>
        <p:spPr>
          <a:xfrm>
            <a:off x="2743200" y="1295400"/>
            <a:ext cx="4128053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So. Many.</a:t>
            </a:r>
          </a:p>
          <a:p>
            <a:pPr algn="ctr"/>
            <a:endParaRPr lang="en-US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Plastic Parts!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22C13ACE11FD43AB54FB1EDCF9266A" ma:contentTypeVersion="17" ma:contentTypeDescription="Create a new document." ma:contentTypeScope="" ma:versionID="6a4c9afdcfb6cdc76db844935a9e219c">
  <xsd:schema xmlns:xsd="http://www.w3.org/2001/XMLSchema" xmlns:xs="http://www.w3.org/2001/XMLSchema" xmlns:p="http://schemas.microsoft.com/office/2006/metadata/properties" xmlns:ns2="a5b5c6ae-0d48-437c-aaa0-ef0385249151" xmlns:ns3="318e11b4-31f4-4f54-9868-8f0753334228" targetNamespace="http://schemas.microsoft.com/office/2006/metadata/properties" ma:root="true" ma:fieldsID="2bfd90a9107d173a61c9c697098a7c13" ns2:_="" ns3:_="">
    <xsd:import namespace="a5b5c6ae-0d48-437c-aaa0-ef0385249151"/>
    <xsd:import namespace="318e11b4-31f4-4f54-9868-8f07533342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5c6ae-0d48-437c-aaa0-ef03852491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8e11b4-31f4-4f54-9868-8f075333422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3599e5-c759-4bf1-8116-775932d3906a}" ma:internalName="TaxCatchAll" ma:showField="CatchAllData" ma:web="318e11b4-31f4-4f54-9868-8f07533342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8e11b4-31f4-4f54-9868-8f0753334228" xsi:nil="true"/>
    <lcf76f155ced4ddcb4097134ff3c332f xmlns="a5b5c6ae-0d48-437c-aaa0-ef038524915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AFAF82-FDF6-459F-BDC5-8B4C8A9A60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b5c6ae-0d48-437c-aaa0-ef0385249151"/>
    <ds:schemaRef ds:uri="318e11b4-31f4-4f54-9868-8f07533342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C65175-2DFD-4550-B58E-DE6A9CB11633}">
  <ds:schemaRefs>
    <ds:schemaRef ds:uri="http://schemas.microsoft.com/office/2006/metadata/properties"/>
    <ds:schemaRef ds:uri="http://schemas.microsoft.com/office/infopath/2007/PartnerControls"/>
    <ds:schemaRef ds:uri="318e11b4-31f4-4f54-9868-8f0753334228"/>
    <ds:schemaRef ds:uri="a5b5c6ae-0d48-437c-aaa0-ef0385249151"/>
  </ds:schemaRefs>
</ds:datastoreItem>
</file>

<file path=customXml/itemProps3.xml><?xml version="1.0" encoding="utf-8"?>
<ds:datastoreItem xmlns:ds="http://schemas.openxmlformats.org/officeDocument/2006/customXml" ds:itemID="{30C0129B-3FA5-4ECD-97B0-9D249C9375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22086</TotalTime>
  <Words>641</Words>
  <Application>Microsoft Office PowerPoint</Application>
  <PresentationFormat>On-screen Show (4:3)</PresentationFormat>
  <Paragraphs>187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Times New Roman</vt:lpstr>
      <vt:lpstr>Blank Presentation</vt:lpstr>
      <vt:lpstr>Document</vt:lpstr>
      <vt:lpstr>OSR Training #1 Processes &amp; Properties</vt:lpstr>
      <vt:lpstr>Why are Plastics used as alternatives to Metals?</vt:lpstr>
      <vt:lpstr>Thermoplastic Materials</vt:lpstr>
      <vt:lpstr>Amorphous      vs.  Crystalline</vt:lpstr>
      <vt:lpstr>Injection Molding</vt:lpstr>
      <vt:lpstr>Extrusion</vt:lpstr>
      <vt:lpstr>Compression Molding/ Ram Extrusion</vt:lpstr>
      <vt:lpstr>Casting</vt:lpstr>
      <vt:lpstr>PowerPoint Presentation</vt:lpstr>
      <vt:lpstr>Terms</vt:lpstr>
      <vt:lpstr>Strength</vt:lpstr>
      <vt:lpstr>Terms</vt:lpstr>
      <vt:lpstr>Abrasion and Wear</vt:lpstr>
      <vt:lpstr>PowerPoint Presentation</vt:lpstr>
      <vt:lpstr>Terms</vt:lpstr>
      <vt:lpstr>Thermal Properties</vt:lpstr>
      <vt:lpstr>What is the effect of operating above Tg?</vt:lpstr>
      <vt:lpstr>Thermal Comparison</vt:lpstr>
      <vt:lpstr>Terms</vt:lpstr>
      <vt:lpstr>PowerPoint Presentation</vt:lpstr>
      <vt:lpstr>Terms</vt:lpstr>
      <vt:lpstr>Fillers</vt:lpstr>
      <vt:lpstr>Effect of Fillers</vt:lpstr>
      <vt:lpstr>PowerPoint Presentation</vt:lpstr>
      <vt:lpstr>PowerPoint Presentation</vt:lpstr>
      <vt:lpstr>PowerPoint Presentation</vt:lpstr>
    </vt:vector>
  </TitlesOfParts>
  <Company>All-State Industries,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ALERT Manufacturing  &amp;  Supply Co.</dc:title>
  <dc:creator>John Thiel</dc:creator>
  <cp:lastModifiedBy>McKay, Patricia</cp:lastModifiedBy>
  <cp:revision>70</cp:revision>
  <cp:lastPrinted>2005-02-11T19:01:02Z</cp:lastPrinted>
  <dcterms:created xsi:type="dcterms:W3CDTF">2001-10-10T22:11:43Z</dcterms:created>
  <dcterms:modified xsi:type="dcterms:W3CDTF">2023-08-07T15:45:42Z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0x010100CC22C13ACE11FD43AB54FB1EDCF9266A</vt:lpwstr>
  </property>
  <property fmtid="{D5CDD505-2E9C-101B-9397-08002B2CF9AE}" pid="3" name="ArticulateGUID">
    <vt:lpwstr>66257D4C-D36D-4364-B170-42366F4DC507</vt:lpwstr>
  </property>
  <property fmtid="{D5CDD505-2E9C-101B-9397-08002B2CF9AE}" pid="4" name="ArticulatePath">
    <vt:lpwstr>https://copeplastics.sharepoint.com/Cope Document Library/Common/Transfer Folder/Anna Jensen/OSR Mechanical Training with John Thiel - 2020/Session 01 - Process &amp; Properties - 5-05-2020/OSR Training 1</vt:lpwstr>
  </property>
  <property fmtid="{D5CDD505-2E9C-101B-9397-08002B2CF9AE}" pid="5" name="MediaServiceImageTags">
    <vt:lpwstr/>
  </property>
</Properties>
</file>