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33"/>
  </p:notesMasterIdLst>
  <p:sldIdLst>
    <p:sldId id="409" r:id="rId5"/>
    <p:sldId id="322" r:id="rId6"/>
    <p:sldId id="294" r:id="rId7"/>
    <p:sldId id="403" r:id="rId8"/>
    <p:sldId id="269" r:id="rId9"/>
    <p:sldId id="279" r:id="rId10"/>
    <p:sldId id="346" r:id="rId11"/>
    <p:sldId id="361" r:id="rId12"/>
    <p:sldId id="410" r:id="rId13"/>
    <p:sldId id="276" r:id="rId14"/>
    <p:sldId id="280" r:id="rId15"/>
    <p:sldId id="359" r:id="rId16"/>
    <p:sldId id="347" r:id="rId17"/>
    <p:sldId id="360" r:id="rId18"/>
    <p:sldId id="412" r:id="rId19"/>
    <p:sldId id="295" r:id="rId20"/>
    <p:sldId id="297" r:id="rId21"/>
    <p:sldId id="341" r:id="rId22"/>
    <p:sldId id="348" r:id="rId23"/>
    <p:sldId id="362" r:id="rId24"/>
    <p:sldId id="413" r:id="rId25"/>
    <p:sldId id="281" r:id="rId26"/>
    <p:sldId id="415" r:id="rId27"/>
    <p:sldId id="342" r:id="rId28"/>
    <p:sldId id="349" r:id="rId29"/>
    <p:sldId id="363" r:id="rId30"/>
    <p:sldId id="374" r:id="rId31"/>
    <p:sldId id="414" r:id="rId32"/>
  </p:sldIdLst>
  <p:sldSz cx="9144000" cy="6858000" type="screen4x3"/>
  <p:notesSz cx="7013575" cy="9299575"/>
  <p:custDataLst>
    <p:tags r:id="rId3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DE431D-158F-41A9-AC79-04E1C0E59FAF}" v="1" dt="2021-01-20T00:30:30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8E5B7B6-272D-48D9-A981-4277D44406B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DCAF8F-51A3-4C25-9E37-C431A61623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CCF35160-B5AF-4FD1-815E-B36113C05C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8013"/>
            <a:ext cx="5143500" cy="418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AB3B93E5-7E6C-4BBD-9A02-D23A1899D5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4438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B909AF0-18C4-4DCC-BBFF-35C981CDE3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4438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14" tIns="46607" rIns="93214" bIns="46607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7BF42EA6-BE84-4DC8-8CB6-26FECA1384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8F2DE-AD16-4729-8E8D-145B514BB3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945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F8AA7-29F4-40DA-8CB5-63134489E3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30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84503-F4F6-4554-BDA1-40D9C855CC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969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35261-8DAF-4DE7-BA74-70BC08633E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591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26B46-DE90-43DC-AFF6-2B7ABD1A2F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95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4BBC4-0E70-4CC1-8CD1-F08237B1F6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67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46615-6453-4901-8F10-4A3ED19722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91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17DE4-5B9E-4F03-87CF-5BD8F53152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49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4FC1C-F9DD-4E38-AAD6-5DA6E4E32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29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6819B-9A44-4322-914F-E41787901C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734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66E08-9AEF-4F8D-86B7-7136459F00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644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6D6D2-B7B3-4568-B009-9216ACF24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5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2D517-0FB5-439A-BD21-F79BB3DA32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65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CB2ED221-3F1C-415A-B61D-A65F17464F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5" name="Rectangle 5">
            <a:extLst>
              <a:ext uri="{FF2B5EF4-FFF2-40B4-BE49-F238E27FC236}">
                <a16:creationId xmlns:a16="http://schemas.microsoft.com/office/drawing/2014/main" id="{70E52D52-B7EF-421B-B127-DD7508DDC3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424F438C-A7B3-48F6-A08A-FDCE1A0D28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664F053-9D93-4B33-BEAE-64999BA82B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OSR Training #2</a:t>
            </a:r>
            <a:br>
              <a:rPr lang="en-US" altLang="en-US"/>
            </a:br>
            <a:r>
              <a:rPr lang="en-US" altLang="en-US"/>
              <a:t>Engineering Materials</a:t>
            </a:r>
          </a:p>
        </p:txBody>
      </p:sp>
      <p:sp>
        <p:nvSpPr>
          <p:cNvPr id="3075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Nylon  (Polyamide)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ADVANTAGES</a:t>
            </a:r>
          </a:p>
          <a:p>
            <a:r>
              <a:rPr lang="en-US" altLang="en-US" sz="2800"/>
              <a:t>High Strength and Toughness</a:t>
            </a:r>
          </a:p>
          <a:p>
            <a:r>
              <a:rPr lang="en-US" altLang="en-US" sz="2800"/>
              <a:t>Wear Resistance</a:t>
            </a:r>
          </a:p>
          <a:p>
            <a:r>
              <a:rPr lang="en-US" altLang="en-US" sz="2800"/>
              <a:t>Abrasion Resistance</a:t>
            </a:r>
          </a:p>
          <a:p>
            <a:r>
              <a:rPr lang="en-US" altLang="en-US" sz="2800"/>
              <a:t>Size and Shape Availability</a:t>
            </a:r>
          </a:p>
          <a:p>
            <a:r>
              <a:rPr lang="en-US" altLang="en-US" sz="2800"/>
              <a:t>FDA, USDA, 3-A Dairy</a:t>
            </a:r>
            <a:endParaRPr lang="en-US" altLang="en-US" sz="2800" b="1"/>
          </a:p>
          <a:p>
            <a:endParaRPr lang="en-US" altLang="en-US" sz="2800" b="1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LIMITATIONS</a:t>
            </a:r>
          </a:p>
          <a:p>
            <a:r>
              <a:rPr lang="en-US" altLang="en-US" sz="2800"/>
              <a:t>Moisture Absorption</a:t>
            </a:r>
          </a:p>
          <a:p>
            <a:r>
              <a:rPr lang="en-US" altLang="en-US" sz="2800"/>
              <a:t>Limited Chemical Resistance</a:t>
            </a:r>
          </a:p>
          <a:p>
            <a:r>
              <a:rPr lang="en-US" altLang="en-US" sz="2800"/>
              <a:t>CUT - 200/220</a:t>
            </a:r>
          </a:p>
          <a:p>
            <a:pPr>
              <a:buFontTx/>
              <a:buNone/>
            </a:pPr>
            <a:r>
              <a:rPr lang="en-US" altLang="en-US" sz="2800"/>
              <a:t>	HDT - 200  </a:t>
            </a:r>
          </a:p>
          <a:p>
            <a:pPr>
              <a:buFontTx/>
              <a:buNone/>
            </a:pPr>
            <a:r>
              <a:rPr lang="en-US" altLang="en-US" sz="2800"/>
              <a:t>	Tg - 145</a:t>
            </a:r>
          </a:p>
          <a:p>
            <a:endParaRPr lang="en-US" altLang="en-US" sz="2800"/>
          </a:p>
          <a:p>
            <a:endParaRPr lang="en-US" altLang="en-US" sz="28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Nylon Formulations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/>
              <a:t>Unfilled			Natural/Black</a:t>
            </a:r>
          </a:p>
          <a:p>
            <a:r>
              <a:rPr lang="en-US" altLang="en-US" i="1"/>
              <a:t>Glass Filled		Better Strength</a:t>
            </a:r>
          </a:p>
          <a:p>
            <a:r>
              <a:rPr lang="en-US" altLang="en-US" i="1"/>
              <a:t>Moly Filled		Stiffness, Dim. Stability</a:t>
            </a:r>
          </a:p>
          <a:p>
            <a:r>
              <a:rPr lang="en-US" altLang="en-US" i="1"/>
              <a:t>Impact Modified	Toughness</a:t>
            </a:r>
          </a:p>
          <a:p>
            <a:r>
              <a:rPr lang="en-US" altLang="en-US" i="1"/>
              <a:t>Heat Stabilized	Higher Temperature</a:t>
            </a:r>
          </a:p>
          <a:p>
            <a:r>
              <a:rPr lang="en-US" altLang="en-US"/>
              <a:t>Oil Filled		Lower Wear, Friction</a:t>
            </a:r>
          </a:p>
          <a:p>
            <a:r>
              <a:rPr lang="en-US" altLang="en-US"/>
              <a:t>Oil + Moly		Low Friction, Stability</a:t>
            </a:r>
          </a:p>
          <a:p>
            <a:r>
              <a:rPr lang="en-US" altLang="en-US"/>
              <a:t>Solid Lubricant	Better Wear, PV	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Nylon Formulations</a:t>
            </a:r>
          </a:p>
        </p:txBody>
      </p:sp>
      <p:graphicFrame>
        <p:nvGraphicFramePr>
          <p:cNvPr id="184377" name="Group 57">
            <a:extLst>
              <a:ext uri="{FF2B5EF4-FFF2-40B4-BE49-F238E27FC236}">
                <a16:creationId xmlns:a16="http://schemas.microsoft.com/office/drawing/2014/main" id="{B1586D78-34F8-4489-8419-17DC7FA3A7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45008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Formulation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Comp.Str.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PV Limit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 (Wear)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Type 6/6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12,500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2,700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Type 6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Cast MD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14,000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Oil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12,000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5,500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Oil + MD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13,000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5,600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NSM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14,000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15,000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703XL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10,000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17,000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Nylon</a:t>
            </a:r>
            <a:br>
              <a:rPr lang="en-US" altLang="en-US"/>
            </a:br>
            <a:r>
              <a:rPr lang="en-US" altLang="en-US"/>
              <a:t>Application Notes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Temperatures up to 220 F</a:t>
            </a:r>
          </a:p>
          <a:p>
            <a:pPr lvl="1"/>
            <a:r>
              <a:rPr lang="en-US" altLang="en-US"/>
              <a:t>May change with fillers</a:t>
            </a:r>
          </a:p>
          <a:p>
            <a:r>
              <a:rPr lang="en-US" altLang="en-US"/>
              <a:t>Limiting PV to 15,000</a:t>
            </a:r>
          </a:p>
          <a:p>
            <a:pPr lvl="1"/>
            <a:r>
              <a:rPr lang="en-US" altLang="en-US"/>
              <a:t>Speeds to 400 fpm</a:t>
            </a:r>
          </a:p>
          <a:p>
            <a:r>
              <a:rPr lang="en-US" altLang="en-US"/>
              <a:t>Dry Environments</a:t>
            </a:r>
          </a:p>
          <a:p>
            <a:pPr lvl="1"/>
            <a:r>
              <a:rPr lang="en-US" altLang="en-US"/>
              <a:t>Best wear, Dimensional Stability</a:t>
            </a:r>
          </a:p>
          <a:p>
            <a:r>
              <a:rPr lang="en-US" altLang="en-US"/>
              <a:t>Wear applications under heavy loads</a:t>
            </a:r>
          </a:p>
          <a:p>
            <a:r>
              <a:rPr lang="en-US" altLang="en-US"/>
              <a:t>Best machining:  +/- .003</a:t>
            </a:r>
          </a:p>
          <a:p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Nylon Applications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Bushings</a:t>
            </a:r>
          </a:p>
          <a:p>
            <a:r>
              <a:rPr lang="en-US" altLang="en-US" sz="2800"/>
              <a:t>Slide Pads</a:t>
            </a:r>
          </a:p>
          <a:p>
            <a:r>
              <a:rPr lang="en-US" altLang="en-US" sz="2800"/>
              <a:t>Gears</a:t>
            </a:r>
          </a:p>
          <a:p>
            <a:r>
              <a:rPr lang="en-US" altLang="en-US" sz="2800"/>
              <a:t>Sheaves	</a:t>
            </a:r>
          </a:p>
          <a:p>
            <a:r>
              <a:rPr lang="en-US" altLang="en-US" sz="2800"/>
              <a:t>Guides</a:t>
            </a:r>
          </a:p>
          <a:p>
            <a:r>
              <a:rPr lang="en-US" altLang="en-US" sz="2800"/>
              <a:t>Wheels</a:t>
            </a:r>
          </a:p>
          <a:p>
            <a:r>
              <a:rPr lang="en-US" altLang="en-US" sz="2800"/>
              <a:t>Cams</a:t>
            </a:r>
          </a:p>
          <a:p>
            <a:r>
              <a:rPr lang="en-US" altLang="en-US" sz="2800"/>
              <a:t>Spacers</a:t>
            </a:r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Bearings</a:t>
            </a:r>
          </a:p>
          <a:p>
            <a:r>
              <a:rPr lang="en-US" altLang="en-US" sz="2800"/>
              <a:t>Thrust Washers</a:t>
            </a:r>
          </a:p>
          <a:p>
            <a:r>
              <a:rPr lang="en-US" altLang="en-US" sz="2800"/>
              <a:t>Sprockets</a:t>
            </a:r>
          </a:p>
          <a:p>
            <a:r>
              <a:rPr lang="en-US" altLang="en-US" sz="2800"/>
              <a:t>Pulleys</a:t>
            </a:r>
          </a:p>
          <a:p>
            <a:r>
              <a:rPr lang="en-US" altLang="en-US" sz="2800"/>
              <a:t>Sleeves</a:t>
            </a:r>
          </a:p>
          <a:p>
            <a:r>
              <a:rPr lang="en-US" altLang="en-US" sz="2800"/>
              <a:t>Rollers</a:t>
            </a:r>
          </a:p>
          <a:p>
            <a:r>
              <a:rPr lang="en-US" altLang="en-US" sz="2800"/>
              <a:t>Cam Followers</a:t>
            </a:r>
          </a:p>
          <a:p>
            <a:r>
              <a:rPr lang="en-US" altLang="en-US" sz="2800"/>
              <a:t>Insulators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24000"/>
            <a:ext cx="6247564" cy="363378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Acetal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ADVANTAGES</a:t>
            </a:r>
          </a:p>
          <a:p>
            <a:r>
              <a:rPr lang="en-US" altLang="en-US" sz="2800"/>
              <a:t>Strength and Stiffness</a:t>
            </a:r>
          </a:p>
          <a:p>
            <a:r>
              <a:rPr lang="en-US" altLang="en-US" sz="2800"/>
              <a:t>Good Dimensional Stability</a:t>
            </a:r>
          </a:p>
          <a:p>
            <a:r>
              <a:rPr lang="en-US" altLang="en-US" sz="2800"/>
              <a:t>Wear Resistance when Wet</a:t>
            </a:r>
          </a:p>
          <a:p>
            <a:r>
              <a:rPr lang="en-US" altLang="en-US" sz="2800"/>
              <a:t>Machinability</a:t>
            </a:r>
          </a:p>
          <a:p>
            <a:r>
              <a:rPr lang="en-US" altLang="en-US" sz="2800"/>
              <a:t>FDA, USDA, 3-A Dairy</a:t>
            </a:r>
            <a:endParaRPr lang="en-US" altLang="en-US" sz="2800" b="1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LIMITATIONS</a:t>
            </a:r>
          </a:p>
          <a:p>
            <a:r>
              <a:rPr lang="en-US" altLang="en-US" sz="2800"/>
              <a:t>Limited Wear Resistance when Dry</a:t>
            </a:r>
          </a:p>
          <a:p>
            <a:r>
              <a:rPr lang="en-US" altLang="en-US" sz="2800"/>
              <a:t>Relatively Poor Abrasion Resistance</a:t>
            </a:r>
          </a:p>
          <a:p>
            <a:r>
              <a:rPr lang="en-US" altLang="en-US" sz="2800"/>
              <a:t>Limited Chemical Resistance</a:t>
            </a:r>
          </a:p>
          <a:p>
            <a:r>
              <a:rPr lang="en-US" altLang="en-US" sz="2800"/>
              <a:t>CUT - 180,HDT - 220</a:t>
            </a:r>
          </a:p>
          <a:p>
            <a:pPr>
              <a:buFontTx/>
              <a:buNone/>
            </a:pPr>
            <a:r>
              <a:rPr lang="en-US" altLang="en-US" sz="2800" b="1"/>
              <a:t>	</a:t>
            </a:r>
            <a:r>
              <a:rPr lang="en-US" altLang="en-US" sz="2800"/>
              <a:t>Tg - 150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Acetal Formulations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COPOLYMER</a:t>
            </a:r>
          </a:p>
          <a:p>
            <a:r>
              <a:rPr lang="en-US" altLang="en-US" sz="2800"/>
              <a:t>Reduced Centerline Porosity</a:t>
            </a:r>
          </a:p>
          <a:p>
            <a:r>
              <a:rPr lang="en-US" altLang="en-US" sz="2800"/>
              <a:t>Better Chemical Resistance</a:t>
            </a:r>
          </a:p>
          <a:p>
            <a:r>
              <a:rPr lang="en-US" altLang="en-US" sz="2800"/>
              <a:t>Better Hot Water Resistance</a:t>
            </a:r>
          </a:p>
          <a:p>
            <a:r>
              <a:rPr lang="en-US" altLang="en-US" sz="2800"/>
              <a:t>Less Outgassing</a:t>
            </a:r>
            <a:endParaRPr lang="en-US" altLang="en-US" sz="2800" b="1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HOMOPOLYMER</a:t>
            </a:r>
          </a:p>
          <a:p>
            <a:r>
              <a:rPr lang="en-US" altLang="en-US" sz="2800"/>
              <a:t>Higher Strength</a:t>
            </a:r>
          </a:p>
          <a:p>
            <a:r>
              <a:rPr lang="en-US" altLang="en-US" sz="2800"/>
              <a:t>Higher Stiffness</a:t>
            </a:r>
          </a:p>
          <a:p>
            <a:r>
              <a:rPr lang="en-US" altLang="en-US" sz="2800"/>
              <a:t>Higher Hardness</a:t>
            </a:r>
          </a:p>
          <a:p>
            <a:r>
              <a:rPr lang="en-US" altLang="en-US" sz="2800"/>
              <a:t>Higher HDT</a:t>
            </a:r>
          </a:p>
          <a:p>
            <a:r>
              <a:rPr lang="en-US" altLang="en-US" sz="2800"/>
              <a:t>Better CLTE</a:t>
            </a:r>
            <a:endParaRPr lang="en-US" altLang="en-US" sz="2800" b="1"/>
          </a:p>
          <a:p>
            <a:pPr>
              <a:buFontTx/>
              <a:buNone/>
            </a:pPr>
            <a:endParaRPr lang="en-US" altLang="en-US" sz="2800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Acetal Formulations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Virgin			Natural/Black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/>
              <a:t>	(Copolymer or Homopolymer)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Glass Filled			Higher Strength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PTFE Filled		Improved Wear, PV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Anti-Static			ESD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/>
              <a:t>		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Acetal</a:t>
            </a:r>
            <a:br>
              <a:rPr lang="en-US" altLang="en-US"/>
            </a:br>
            <a:r>
              <a:rPr lang="en-US" altLang="en-US"/>
              <a:t>Application Notes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Temperatures up to 180 F</a:t>
            </a:r>
          </a:p>
          <a:p>
            <a:pPr lvl="1"/>
            <a:r>
              <a:rPr lang="en-US" altLang="en-US"/>
              <a:t>Air or Water Temperature</a:t>
            </a:r>
          </a:p>
          <a:p>
            <a:r>
              <a:rPr lang="en-US" altLang="en-US"/>
              <a:t>Limiting PV to 8,750</a:t>
            </a:r>
          </a:p>
          <a:p>
            <a:pPr lvl="1"/>
            <a:r>
              <a:rPr lang="en-US" altLang="en-US"/>
              <a:t>Speeds to 400 fpm</a:t>
            </a:r>
          </a:p>
          <a:p>
            <a:r>
              <a:rPr lang="en-US" altLang="en-US"/>
              <a:t>Wet Environments</a:t>
            </a:r>
          </a:p>
          <a:p>
            <a:pPr lvl="1"/>
            <a:r>
              <a:rPr lang="en-US" altLang="en-US"/>
              <a:t>Best wear rates</a:t>
            </a:r>
          </a:p>
          <a:p>
            <a:r>
              <a:rPr lang="en-US" altLang="en-US"/>
              <a:t>Tight Tolerances</a:t>
            </a:r>
          </a:p>
          <a:p>
            <a:r>
              <a:rPr lang="en-US" altLang="en-US"/>
              <a:t>Best machining:  +/- .0015</a:t>
            </a:r>
          </a:p>
          <a:p>
            <a:pPr lvl="1"/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are Plastics used as alternatives to Metals?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Extend Part Life</a:t>
            </a:r>
          </a:p>
          <a:p>
            <a:r>
              <a:rPr lang="en-US" altLang="en-US"/>
              <a:t>Reduce/Eliminate Lubrication</a:t>
            </a:r>
          </a:p>
          <a:p>
            <a:r>
              <a:rPr lang="en-US" altLang="en-US"/>
              <a:t>Extend Life of Mating Parts</a:t>
            </a:r>
          </a:p>
          <a:p>
            <a:r>
              <a:rPr lang="en-US" altLang="en-US"/>
              <a:t>Reduce Weight</a:t>
            </a:r>
          </a:p>
          <a:p>
            <a:r>
              <a:rPr lang="en-US" altLang="en-US"/>
              <a:t>Solve Corrosion Issues</a:t>
            </a:r>
          </a:p>
          <a:p>
            <a:r>
              <a:rPr lang="en-US" altLang="en-US"/>
              <a:t>Provide Electrical Insulation/ESD</a:t>
            </a:r>
          </a:p>
          <a:p>
            <a:r>
              <a:rPr lang="en-US" altLang="en-US"/>
              <a:t>Provide Thermal Insulation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Acetal Applications</a:t>
            </a:r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Bushings	</a:t>
            </a:r>
          </a:p>
          <a:p>
            <a:r>
              <a:rPr lang="en-US" altLang="en-US" sz="2800"/>
              <a:t>Back Up Rings</a:t>
            </a:r>
          </a:p>
          <a:p>
            <a:r>
              <a:rPr lang="en-US" altLang="en-US" sz="2800"/>
              <a:t>Gears</a:t>
            </a:r>
          </a:p>
          <a:p>
            <a:r>
              <a:rPr lang="en-US" altLang="en-US" sz="2800"/>
              <a:t>Guides</a:t>
            </a:r>
          </a:p>
          <a:p>
            <a:r>
              <a:rPr lang="en-US" altLang="en-US" sz="2800"/>
              <a:t>Spacers</a:t>
            </a:r>
          </a:p>
          <a:p>
            <a:r>
              <a:rPr lang="en-US" altLang="en-US" sz="2800"/>
              <a:t>Manifolds	</a:t>
            </a:r>
          </a:p>
          <a:p>
            <a:r>
              <a:rPr lang="en-US" altLang="en-US" sz="2800"/>
              <a:t>Insulators</a:t>
            </a:r>
          </a:p>
          <a:p>
            <a:r>
              <a:rPr lang="en-US" altLang="en-US" sz="2800"/>
              <a:t>Pistons</a:t>
            </a:r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Slide Pads</a:t>
            </a:r>
          </a:p>
          <a:p>
            <a:r>
              <a:rPr lang="en-US" altLang="en-US" sz="2800"/>
              <a:t>Valve Seats</a:t>
            </a:r>
          </a:p>
          <a:p>
            <a:r>
              <a:rPr lang="en-US" altLang="en-US" sz="2800"/>
              <a:t>Sprockets</a:t>
            </a:r>
          </a:p>
          <a:p>
            <a:r>
              <a:rPr lang="en-US" altLang="en-US" sz="2800"/>
              <a:t>Locators</a:t>
            </a:r>
          </a:p>
          <a:p>
            <a:r>
              <a:rPr lang="en-US" altLang="en-US" sz="2800"/>
              <a:t>Thrust Washers</a:t>
            </a:r>
          </a:p>
          <a:p>
            <a:r>
              <a:rPr lang="en-US" altLang="en-US" sz="2800"/>
              <a:t>Nozzles</a:t>
            </a:r>
          </a:p>
          <a:p>
            <a:r>
              <a:rPr lang="en-US" altLang="en-US" sz="2800"/>
              <a:t>Star Wheels</a:t>
            </a:r>
          </a:p>
          <a:p>
            <a:r>
              <a:rPr lang="en-US" altLang="en-US" sz="2800"/>
              <a:t>Rollers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AT ACETAL - Dat Ass - quickme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66800"/>
            <a:ext cx="6858000" cy="463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Polyester  (PET-P)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ADVANTAGES</a:t>
            </a:r>
          </a:p>
          <a:p>
            <a:r>
              <a:rPr lang="en-US" altLang="en-US" sz="2800"/>
              <a:t>High Strength</a:t>
            </a:r>
          </a:p>
          <a:p>
            <a:r>
              <a:rPr lang="en-US" altLang="en-US" sz="2800"/>
              <a:t>Wear Resistance--Wet or Dry</a:t>
            </a:r>
          </a:p>
          <a:p>
            <a:r>
              <a:rPr lang="en-US" altLang="en-US" sz="2800"/>
              <a:t>Creep Resistance</a:t>
            </a:r>
          </a:p>
          <a:p>
            <a:r>
              <a:rPr lang="en-US" altLang="en-US" sz="2800"/>
              <a:t>Abrasion Resistance</a:t>
            </a:r>
          </a:p>
          <a:p>
            <a:r>
              <a:rPr lang="en-US" altLang="en-US" sz="2800"/>
              <a:t>Chemical Resistance</a:t>
            </a:r>
          </a:p>
          <a:p>
            <a:r>
              <a:rPr lang="en-US" altLang="en-US" sz="2800"/>
              <a:t>Dimensional Stability</a:t>
            </a:r>
          </a:p>
          <a:p>
            <a:r>
              <a:rPr lang="en-US" altLang="en-US" sz="2800"/>
              <a:t>FDA, USDA, 3-A Dairy</a:t>
            </a:r>
            <a:endParaRPr lang="en-US" altLang="en-US" sz="2800" b="1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LIMITATIONS</a:t>
            </a:r>
          </a:p>
          <a:p>
            <a:r>
              <a:rPr lang="en-US" altLang="en-US" sz="2800"/>
              <a:t>Continuous Hot Water</a:t>
            </a:r>
          </a:p>
          <a:p>
            <a:r>
              <a:rPr lang="en-US" altLang="en-US" sz="2800"/>
              <a:t>Continuous Steam</a:t>
            </a:r>
          </a:p>
          <a:p>
            <a:r>
              <a:rPr lang="en-US" altLang="en-US" sz="2800"/>
              <a:t>Low Impact Properties</a:t>
            </a:r>
          </a:p>
          <a:p>
            <a:r>
              <a:rPr lang="en-US" altLang="en-US" sz="2800"/>
              <a:t>CUT - 210</a:t>
            </a:r>
          </a:p>
          <a:p>
            <a:pPr>
              <a:buFontTx/>
              <a:buNone/>
            </a:pPr>
            <a:r>
              <a:rPr lang="en-US" altLang="en-US" sz="2800"/>
              <a:t>	HDT - 240</a:t>
            </a:r>
          </a:p>
          <a:p>
            <a:pPr>
              <a:buFontTx/>
              <a:buNone/>
            </a:pPr>
            <a:r>
              <a:rPr lang="en-US" altLang="en-US" sz="2800"/>
              <a:t>	Tg - 180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Polyester  (PET-P)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ADVANTAGES</a:t>
            </a:r>
          </a:p>
          <a:p>
            <a:r>
              <a:rPr lang="en-US" altLang="en-US" sz="2800"/>
              <a:t>High Strength</a:t>
            </a:r>
          </a:p>
          <a:p>
            <a:r>
              <a:rPr lang="en-US" altLang="en-US" sz="2800"/>
              <a:t>Wear Resistance--Wet or Dry</a:t>
            </a:r>
          </a:p>
          <a:p>
            <a:r>
              <a:rPr lang="en-US" altLang="en-US" sz="2800"/>
              <a:t>Creep Resistance</a:t>
            </a:r>
          </a:p>
          <a:p>
            <a:r>
              <a:rPr lang="en-US" altLang="en-US" sz="2800"/>
              <a:t>Abrasion Resistance</a:t>
            </a:r>
          </a:p>
          <a:p>
            <a:r>
              <a:rPr lang="en-US" altLang="en-US" sz="2800"/>
              <a:t>Chemical Resistance</a:t>
            </a:r>
          </a:p>
          <a:p>
            <a:r>
              <a:rPr lang="en-US" altLang="en-US" sz="2800"/>
              <a:t>Dimensional Stability</a:t>
            </a:r>
          </a:p>
          <a:p>
            <a:r>
              <a:rPr lang="en-US" altLang="en-US" sz="2800"/>
              <a:t>FDA, USDA, 3-A Dairy</a:t>
            </a:r>
            <a:endParaRPr lang="en-US" altLang="en-US" sz="2800" b="1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LIMITATIONS</a:t>
            </a:r>
          </a:p>
          <a:p>
            <a:r>
              <a:rPr lang="en-US" altLang="en-US" sz="2800"/>
              <a:t>Continuous Hot Water</a:t>
            </a:r>
          </a:p>
          <a:p>
            <a:r>
              <a:rPr lang="en-US" altLang="en-US" sz="2800"/>
              <a:t>Continuous Steam</a:t>
            </a:r>
          </a:p>
          <a:p>
            <a:r>
              <a:rPr lang="en-US" altLang="en-US" sz="2800"/>
              <a:t>Low Impact Properties</a:t>
            </a:r>
          </a:p>
          <a:p>
            <a:r>
              <a:rPr lang="en-US" altLang="en-US" sz="2800"/>
              <a:t>CUT - 210</a:t>
            </a:r>
          </a:p>
          <a:p>
            <a:pPr>
              <a:buFontTx/>
              <a:buNone/>
            </a:pPr>
            <a:r>
              <a:rPr lang="en-US" altLang="en-US" sz="2800"/>
              <a:t>	HDT - 240</a:t>
            </a:r>
          </a:p>
          <a:p>
            <a:pPr>
              <a:buFontTx/>
              <a:buNone/>
            </a:pPr>
            <a:r>
              <a:rPr lang="en-US" altLang="en-US" sz="2800"/>
              <a:t>	Tg - 180</a:t>
            </a:r>
            <a:endParaRPr lang="en-US" altLang="en-US" sz="2800" b="1"/>
          </a:p>
        </p:txBody>
      </p:sp>
    </p:spTree>
    <p:extLst>
      <p:ext uri="{BB962C8B-B14F-4D97-AF65-F5344CB8AC3E}">
        <p14:creationId xmlns:p14="http://schemas.microsoft.com/office/powerpoint/2010/main" val="40125514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Polyester Formulations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Virgin PBT		Natural/Black</a:t>
            </a:r>
          </a:p>
          <a:p>
            <a:r>
              <a:rPr lang="en-US" altLang="en-US"/>
              <a:t>PBT w/ PTFE		Improved wear, PV</a:t>
            </a:r>
          </a:p>
          <a:p>
            <a:pPr>
              <a:buFontTx/>
              <a:buNone/>
            </a:pPr>
            <a:endParaRPr lang="en-US" altLang="en-US"/>
          </a:p>
          <a:p>
            <a:r>
              <a:rPr lang="en-US" altLang="en-US"/>
              <a:t>Virgin PET		Natural/Black</a:t>
            </a:r>
          </a:p>
          <a:p>
            <a:r>
              <a:rPr lang="en-US" altLang="en-US"/>
              <a:t>PET w/ PTFE		Improved wear, PV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		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Polyester</a:t>
            </a:r>
            <a:br>
              <a:rPr lang="en-US" altLang="en-US"/>
            </a:br>
            <a:r>
              <a:rPr lang="en-US" altLang="en-US"/>
              <a:t>Application Notes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Temperatures up to 210 F</a:t>
            </a:r>
          </a:p>
          <a:p>
            <a:pPr lvl="1"/>
            <a:r>
              <a:rPr lang="en-US" altLang="en-US"/>
              <a:t>Air only</a:t>
            </a:r>
          </a:p>
          <a:p>
            <a:r>
              <a:rPr lang="en-US" altLang="en-US"/>
              <a:t>Limiting PV to 8,000</a:t>
            </a:r>
          </a:p>
          <a:p>
            <a:pPr lvl="1"/>
            <a:r>
              <a:rPr lang="en-US" altLang="en-US"/>
              <a:t>Speeds to 400 fpm</a:t>
            </a:r>
          </a:p>
          <a:p>
            <a:r>
              <a:rPr lang="en-US" altLang="en-US"/>
              <a:t>Wet or Dry Environments</a:t>
            </a:r>
          </a:p>
          <a:p>
            <a:pPr lvl="1"/>
            <a:r>
              <a:rPr lang="en-US" altLang="en-US"/>
              <a:t>Wear rate of Nylon dry, Acetal wet</a:t>
            </a:r>
          </a:p>
          <a:p>
            <a:r>
              <a:rPr lang="en-US" altLang="en-US"/>
              <a:t>Abrasive, tight tolerance applications</a:t>
            </a:r>
          </a:p>
          <a:p>
            <a:r>
              <a:rPr lang="en-US" altLang="en-US"/>
              <a:t>Best machining:  +/- .001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Polyester Applications</a:t>
            </a: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Bushings	</a:t>
            </a:r>
          </a:p>
          <a:p>
            <a:r>
              <a:rPr lang="en-US" altLang="en-US" sz="2800"/>
              <a:t>Sleeves</a:t>
            </a:r>
          </a:p>
          <a:p>
            <a:r>
              <a:rPr lang="en-US" altLang="en-US" sz="2800"/>
              <a:t>Manifolds</a:t>
            </a:r>
          </a:p>
          <a:p>
            <a:r>
              <a:rPr lang="en-US" altLang="en-US" sz="2800"/>
              <a:t>Pistons</a:t>
            </a:r>
          </a:p>
          <a:p>
            <a:r>
              <a:rPr lang="en-US" altLang="en-US" sz="2800"/>
              <a:t>Cams</a:t>
            </a:r>
          </a:p>
          <a:p>
            <a:r>
              <a:rPr lang="en-US" altLang="en-US" sz="2800"/>
              <a:t>Sprockets	</a:t>
            </a:r>
          </a:p>
          <a:p>
            <a:r>
              <a:rPr lang="en-US" altLang="en-US" sz="2800"/>
              <a:t>Rollers</a:t>
            </a:r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Slide Pads</a:t>
            </a:r>
          </a:p>
          <a:p>
            <a:r>
              <a:rPr lang="en-US" altLang="en-US" sz="2800"/>
              <a:t>Insulators</a:t>
            </a:r>
          </a:p>
          <a:p>
            <a:r>
              <a:rPr lang="en-US" altLang="en-US" sz="2800"/>
              <a:t>Guides</a:t>
            </a:r>
          </a:p>
          <a:p>
            <a:r>
              <a:rPr lang="en-US" altLang="en-US" sz="2800"/>
              <a:t>Nozzles</a:t>
            </a:r>
          </a:p>
          <a:p>
            <a:r>
              <a:rPr lang="en-US" altLang="en-US" sz="2800"/>
              <a:t>Cam Followers</a:t>
            </a:r>
          </a:p>
          <a:p>
            <a:r>
              <a:rPr lang="en-US" altLang="en-US" sz="2800"/>
              <a:t>Gears</a:t>
            </a:r>
          </a:p>
          <a:p>
            <a:r>
              <a:rPr lang="en-US" altLang="en-US" sz="2800"/>
              <a:t>Wheels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Material Comparison</a:t>
            </a:r>
            <a:br>
              <a:rPr lang="en-US" altLang="en-US" sz="4000"/>
            </a:br>
            <a:r>
              <a:rPr lang="en-US" altLang="en-US" sz="4000"/>
              <a:t>1=Best</a:t>
            </a:r>
          </a:p>
        </p:txBody>
      </p:sp>
      <p:graphicFrame>
        <p:nvGraphicFramePr>
          <p:cNvPr id="220212" name="Group 52">
            <a:extLst>
              <a:ext uri="{FF2B5EF4-FFF2-40B4-BE49-F238E27FC236}">
                <a16:creationId xmlns:a16="http://schemas.microsoft.com/office/drawing/2014/main" id="{F768A4EE-E3E7-4AAB-A260-2605DFAE36FC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Flexural Modulus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Wear Resistance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Abrasion Resistance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Dim. Stability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Chemical Resistance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UHMW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($0.50)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Nylon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($1.00)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Acetal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($1.30)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PET-P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($1.85)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Plastic memes | StareCat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09600"/>
            <a:ext cx="5562600" cy="556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Thermoplastic Materials</a:t>
            </a:r>
          </a:p>
        </p:txBody>
      </p:sp>
      <p:graphicFrame>
        <p:nvGraphicFramePr>
          <p:cNvPr id="5123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682625" y="1978025"/>
          <a:ext cx="7700963" cy="42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Document" r:id="rId3" imgW="7711440" imgH="4258056" progId="Word.Document.8">
                  <p:embed/>
                </p:oleObj>
              </mc:Choice>
              <mc:Fallback>
                <p:oleObj name="Document" r:id="rId3" imgW="7711440" imgH="4258056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1978025"/>
                        <a:ext cx="7700963" cy="425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HDPE                Polypropylene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3C775-2EDD-4DD1-B6AD-021D7AB269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Chemical Resistance</a:t>
            </a:r>
          </a:p>
          <a:p>
            <a:pPr>
              <a:defRPr/>
            </a:pPr>
            <a:r>
              <a:rPr lang="en-US" sz="2800" dirty="0"/>
              <a:t>Toughness</a:t>
            </a:r>
          </a:p>
          <a:p>
            <a:pPr>
              <a:defRPr/>
            </a:pPr>
            <a:r>
              <a:rPr lang="en-US" sz="2800" dirty="0"/>
              <a:t>Good Abrasion Resistance</a:t>
            </a:r>
          </a:p>
          <a:p>
            <a:pPr>
              <a:defRPr/>
            </a:pPr>
            <a:r>
              <a:rPr lang="en-US" sz="2800" dirty="0"/>
              <a:t>Limited Wear Resistance</a:t>
            </a:r>
          </a:p>
          <a:p>
            <a:pPr>
              <a:defRPr/>
            </a:pPr>
            <a:r>
              <a:rPr lang="en-US" sz="2800" dirty="0"/>
              <a:t>CUT  180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    HDT  110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    </a:t>
            </a:r>
            <a:r>
              <a:rPr lang="en-US" sz="2800" dirty="0" err="1"/>
              <a:t>Tg</a:t>
            </a:r>
            <a:r>
              <a:rPr lang="en-US" sz="2800" dirty="0"/>
              <a:t>      110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D794A8-C610-4EE8-83D9-F5880BF6C4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/>
              <a:t>Chemical Resistance</a:t>
            </a:r>
          </a:p>
          <a:p>
            <a:pPr>
              <a:defRPr/>
            </a:pPr>
            <a:r>
              <a:rPr lang="en-US" sz="2800" dirty="0"/>
              <a:t>Improved Rigidity</a:t>
            </a:r>
          </a:p>
          <a:p>
            <a:pPr>
              <a:defRPr/>
            </a:pPr>
            <a:r>
              <a:rPr lang="en-US" sz="2800" dirty="0"/>
              <a:t>Limited Wear / Abrasion Resistance</a:t>
            </a:r>
          </a:p>
          <a:p>
            <a:pPr>
              <a:defRPr/>
            </a:pPr>
            <a:r>
              <a:rPr lang="en-US" sz="2800" dirty="0"/>
              <a:t>Better Dimensional Stability</a:t>
            </a:r>
          </a:p>
          <a:p>
            <a:pPr>
              <a:defRPr/>
            </a:pPr>
            <a:r>
              <a:rPr lang="en-US" sz="2800" dirty="0"/>
              <a:t>CUT  180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    HDT  205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    </a:t>
            </a:r>
            <a:r>
              <a:rPr lang="en-US" sz="2800" dirty="0" err="1"/>
              <a:t>Tg</a:t>
            </a:r>
            <a:r>
              <a:rPr lang="en-US" sz="2800" dirty="0"/>
              <a:t>      140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UHMW  (Ultra High Molecular Weight Polyethylene)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ADVANTAGES</a:t>
            </a:r>
          </a:p>
          <a:p>
            <a:r>
              <a:rPr lang="en-US" altLang="en-US" sz="2800"/>
              <a:t>Low Coefficient of Friction</a:t>
            </a:r>
          </a:p>
          <a:p>
            <a:r>
              <a:rPr lang="en-US" altLang="en-US" sz="2800"/>
              <a:t>Chemically Inert</a:t>
            </a:r>
          </a:p>
          <a:p>
            <a:r>
              <a:rPr lang="en-US" altLang="en-US" sz="2800"/>
              <a:t>Abrasion Resistance</a:t>
            </a:r>
          </a:p>
          <a:p>
            <a:r>
              <a:rPr lang="en-US" altLang="en-US" sz="2800"/>
              <a:t>Impact Strength</a:t>
            </a:r>
          </a:p>
          <a:p>
            <a:r>
              <a:rPr lang="en-US" altLang="en-US" sz="2800"/>
              <a:t>Moderate Wear Resistance</a:t>
            </a:r>
          </a:p>
          <a:p>
            <a:r>
              <a:rPr lang="en-US" altLang="en-US" sz="2800"/>
              <a:t>FDA, USDA</a:t>
            </a:r>
          </a:p>
          <a:p>
            <a:endParaRPr lang="en-US" altLang="en-US" sz="2800" b="1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LIMITATIONS</a:t>
            </a:r>
          </a:p>
          <a:p>
            <a:r>
              <a:rPr lang="en-US" altLang="en-US" sz="2800"/>
              <a:t>Low Strength</a:t>
            </a:r>
          </a:p>
          <a:p>
            <a:r>
              <a:rPr lang="en-US" altLang="en-US" sz="2800"/>
              <a:t>Poor Thermal Stability</a:t>
            </a:r>
          </a:p>
          <a:p>
            <a:r>
              <a:rPr lang="en-US" altLang="en-US" sz="2800"/>
              <a:t>Low Limiting PV</a:t>
            </a:r>
          </a:p>
          <a:p>
            <a:r>
              <a:rPr lang="en-US" altLang="en-US" sz="2800"/>
              <a:t>CUT - 180</a:t>
            </a:r>
          </a:p>
          <a:p>
            <a:pPr>
              <a:buFontTx/>
              <a:buNone/>
            </a:pPr>
            <a:r>
              <a:rPr lang="en-US" altLang="en-US" sz="2800"/>
              <a:t>	HDT - 115</a:t>
            </a:r>
          </a:p>
          <a:p>
            <a:pPr>
              <a:buFontTx/>
              <a:buNone/>
            </a:pPr>
            <a:r>
              <a:rPr lang="en-US" altLang="en-US" sz="2800"/>
              <a:t>	Tg - 115</a:t>
            </a:r>
          </a:p>
          <a:p>
            <a:r>
              <a:rPr lang="en-US" altLang="en-US" sz="2800"/>
              <a:t>Machining Difficulties</a:t>
            </a:r>
          </a:p>
          <a:p>
            <a:endParaRPr lang="en-US" altLang="en-US" sz="28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UHMW Formulations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Virgin			Standard</a:t>
            </a:r>
          </a:p>
          <a:p>
            <a:r>
              <a:rPr lang="en-US" altLang="en-US"/>
              <a:t>Reprocessed		Economical</a:t>
            </a:r>
          </a:p>
          <a:p>
            <a:r>
              <a:rPr lang="en-US" altLang="en-US"/>
              <a:t>UV Resistant		Weather Stability</a:t>
            </a:r>
          </a:p>
          <a:p>
            <a:r>
              <a:rPr lang="en-US" altLang="en-US"/>
              <a:t>Glass Filled		Flow Promotion</a:t>
            </a:r>
          </a:p>
          <a:p>
            <a:r>
              <a:rPr lang="en-US" altLang="en-US"/>
              <a:t>Dry Lubricant		Lower Friction</a:t>
            </a:r>
          </a:p>
          <a:p>
            <a:r>
              <a:rPr lang="en-US" altLang="en-US"/>
              <a:t>Oil Filled		Low Friction, FDA</a:t>
            </a:r>
          </a:p>
          <a:p>
            <a:r>
              <a:rPr lang="en-US" altLang="en-US"/>
              <a:t>Anti-Static		Electrically Conductive</a:t>
            </a:r>
          </a:p>
          <a:p>
            <a:r>
              <a:rPr lang="en-US" altLang="en-US"/>
              <a:t>Heat Stabilized	Reduced Degradation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UHMW</a:t>
            </a:r>
            <a:br>
              <a:rPr lang="en-US" altLang="en-US"/>
            </a:br>
            <a:r>
              <a:rPr lang="en-US" altLang="en-US"/>
              <a:t>Application Notes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Temperatures up to 180 F</a:t>
            </a:r>
          </a:p>
          <a:p>
            <a:pPr lvl="1"/>
            <a:r>
              <a:rPr lang="en-US" altLang="en-US"/>
              <a:t>Low strength and stability beyond 115 F</a:t>
            </a:r>
          </a:p>
          <a:p>
            <a:r>
              <a:rPr lang="en-US" altLang="en-US"/>
              <a:t>Limiting PV of 2,000</a:t>
            </a:r>
          </a:p>
          <a:p>
            <a:pPr lvl="1"/>
            <a:r>
              <a:rPr lang="en-US" altLang="en-US"/>
              <a:t>Speeds less than 20 fpm  (rotary)</a:t>
            </a:r>
          </a:p>
          <a:p>
            <a:r>
              <a:rPr lang="en-US" altLang="en-US"/>
              <a:t>Sliding applications</a:t>
            </a:r>
          </a:p>
          <a:p>
            <a:r>
              <a:rPr lang="en-US" altLang="en-US"/>
              <a:t>Dirty, gritty environments</a:t>
            </a:r>
          </a:p>
          <a:p>
            <a:r>
              <a:rPr lang="en-US" altLang="en-US"/>
              <a:t>Hostile chemicals</a:t>
            </a:r>
          </a:p>
          <a:p>
            <a:r>
              <a:rPr lang="en-US" altLang="en-US"/>
              <a:t>Best machining:  +/- .005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UHMW Applications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Slide Pads</a:t>
            </a:r>
          </a:p>
          <a:p>
            <a:r>
              <a:rPr lang="en-US" altLang="en-US" sz="2800"/>
              <a:t>Belt Guides</a:t>
            </a:r>
          </a:p>
          <a:p>
            <a:r>
              <a:rPr lang="en-US" altLang="en-US" sz="2800"/>
              <a:t>Star Wheels</a:t>
            </a:r>
          </a:p>
          <a:p>
            <a:r>
              <a:rPr lang="en-US" altLang="en-US" sz="2800"/>
              <a:t>Rollers</a:t>
            </a:r>
          </a:p>
          <a:p>
            <a:r>
              <a:rPr lang="en-US" altLang="en-US" sz="2800"/>
              <a:t>Sprockets	</a:t>
            </a:r>
          </a:p>
          <a:p>
            <a:r>
              <a:rPr lang="en-US" altLang="en-US" sz="2800"/>
              <a:t>Valve Seats</a:t>
            </a:r>
          </a:p>
          <a:p>
            <a:r>
              <a:rPr lang="en-US" altLang="en-US" sz="2800"/>
              <a:t>Conveyor Flights		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Bushings</a:t>
            </a:r>
          </a:p>
          <a:p>
            <a:r>
              <a:rPr lang="en-US" altLang="en-US" sz="2800"/>
              <a:t>Wear Strips</a:t>
            </a:r>
          </a:p>
          <a:p>
            <a:r>
              <a:rPr lang="en-US" altLang="en-US" sz="2800"/>
              <a:t>Chain Guides</a:t>
            </a:r>
          </a:p>
          <a:p>
            <a:r>
              <a:rPr lang="en-US" altLang="en-US" sz="2800"/>
              <a:t>Wheels</a:t>
            </a:r>
          </a:p>
          <a:p>
            <a:r>
              <a:rPr lang="en-US" altLang="en-US" sz="2800"/>
              <a:t>Spacers</a:t>
            </a:r>
          </a:p>
          <a:p>
            <a:r>
              <a:rPr lang="en-US" altLang="en-US" sz="2800"/>
              <a:t>Insulators</a:t>
            </a:r>
          </a:p>
          <a:p>
            <a:r>
              <a:rPr lang="en-US" altLang="en-US" sz="2800"/>
              <a:t>Scrapers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LubX C UHMW Sheet slides by competitors with up to 75% les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762000"/>
            <a:ext cx="54102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8e11b4-31f4-4f54-9868-8f0753334228" xsi:nil="true"/>
    <lcf76f155ced4ddcb4097134ff3c332f xmlns="a5b5c6ae-0d48-437c-aaa0-ef038524915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22C13ACE11FD43AB54FB1EDCF9266A" ma:contentTypeVersion="17" ma:contentTypeDescription="Create a new document." ma:contentTypeScope="" ma:versionID="6a4c9afdcfb6cdc76db844935a9e219c">
  <xsd:schema xmlns:xsd="http://www.w3.org/2001/XMLSchema" xmlns:xs="http://www.w3.org/2001/XMLSchema" xmlns:p="http://schemas.microsoft.com/office/2006/metadata/properties" xmlns:ns2="a5b5c6ae-0d48-437c-aaa0-ef0385249151" xmlns:ns3="318e11b4-31f4-4f54-9868-8f0753334228" targetNamespace="http://schemas.microsoft.com/office/2006/metadata/properties" ma:root="true" ma:fieldsID="2bfd90a9107d173a61c9c697098a7c13" ns2:_="" ns3:_="">
    <xsd:import namespace="a5b5c6ae-0d48-437c-aaa0-ef0385249151"/>
    <xsd:import namespace="318e11b4-31f4-4f54-9868-8f07533342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5c6ae-0d48-437c-aaa0-ef03852491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8e11b4-31f4-4f54-9868-8f075333422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3599e5-c759-4bf1-8116-775932d3906a}" ma:internalName="TaxCatchAll" ma:showField="CatchAllData" ma:web="318e11b4-31f4-4f54-9868-8f07533342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F3E4FC-A6EA-4820-A722-A675CCB6A72A}">
  <ds:schemaRefs>
    <ds:schemaRef ds:uri="http://schemas.microsoft.com/office/2006/metadata/properties"/>
    <ds:schemaRef ds:uri="http://schemas.microsoft.com/office/infopath/2007/PartnerControls"/>
    <ds:schemaRef ds:uri="318e11b4-31f4-4f54-9868-8f0753334228"/>
    <ds:schemaRef ds:uri="a5b5c6ae-0d48-437c-aaa0-ef0385249151"/>
  </ds:schemaRefs>
</ds:datastoreItem>
</file>

<file path=customXml/itemProps2.xml><?xml version="1.0" encoding="utf-8"?>
<ds:datastoreItem xmlns:ds="http://schemas.openxmlformats.org/officeDocument/2006/customXml" ds:itemID="{17CC3AE1-4D2C-47B6-86F8-4A9AE4E635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b5c6ae-0d48-437c-aaa0-ef0385249151"/>
    <ds:schemaRef ds:uri="318e11b4-31f4-4f54-9868-8f07533342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17BDD0-65CB-4C01-8B2C-F8ACEF08E2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1911</TotalTime>
  <Words>863</Words>
  <Application>Microsoft Office PowerPoint</Application>
  <PresentationFormat>On-screen Show (4:3)</PresentationFormat>
  <Paragraphs>321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Times New Roman</vt:lpstr>
      <vt:lpstr>Blank Presentation</vt:lpstr>
      <vt:lpstr>Document</vt:lpstr>
      <vt:lpstr>OSR Training #2 Engineering Materials</vt:lpstr>
      <vt:lpstr>Why are Plastics used as alternatives to Metals?</vt:lpstr>
      <vt:lpstr>Thermoplastic Materials</vt:lpstr>
      <vt:lpstr>HDPE                Polypropylene</vt:lpstr>
      <vt:lpstr>UHMW  (Ultra High Molecular Weight Polyethylene)</vt:lpstr>
      <vt:lpstr>UHMW Formulations</vt:lpstr>
      <vt:lpstr>UHMW Application Notes</vt:lpstr>
      <vt:lpstr>UHMW Applications</vt:lpstr>
      <vt:lpstr>PowerPoint Presentation</vt:lpstr>
      <vt:lpstr>Nylon  (Polyamide)</vt:lpstr>
      <vt:lpstr>Nylon Formulations</vt:lpstr>
      <vt:lpstr>Nylon Formulations</vt:lpstr>
      <vt:lpstr>Nylon Application Notes</vt:lpstr>
      <vt:lpstr>Nylon Applications</vt:lpstr>
      <vt:lpstr>PowerPoint Presentation</vt:lpstr>
      <vt:lpstr>Acetal</vt:lpstr>
      <vt:lpstr>Acetal Formulations</vt:lpstr>
      <vt:lpstr>Acetal Formulations</vt:lpstr>
      <vt:lpstr>Acetal Application Notes</vt:lpstr>
      <vt:lpstr>Acetal Applications</vt:lpstr>
      <vt:lpstr>PowerPoint Presentation</vt:lpstr>
      <vt:lpstr>Polyester  (PET-P)</vt:lpstr>
      <vt:lpstr>Polyester  (PET-P)</vt:lpstr>
      <vt:lpstr>Polyester Formulations</vt:lpstr>
      <vt:lpstr>Polyester Application Notes</vt:lpstr>
      <vt:lpstr>Polyester Applications</vt:lpstr>
      <vt:lpstr>Material Comparison 1=Best</vt:lpstr>
      <vt:lpstr>PowerPoint Presentation</vt:lpstr>
    </vt:vector>
  </TitlesOfParts>
  <Company>All-State Industries,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ALERT Manufacturing  &amp;  Supply Co.</dc:title>
  <dc:creator>John Thiel</dc:creator>
  <cp:lastModifiedBy>McKay, Patricia</cp:lastModifiedBy>
  <cp:revision>66</cp:revision>
  <cp:lastPrinted>2005-02-11T19:01:02Z</cp:lastPrinted>
  <dcterms:created xsi:type="dcterms:W3CDTF">2001-10-10T22:11:43Z</dcterms:created>
  <dcterms:modified xsi:type="dcterms:W3CDTF">2023-08-07T19:40:30Z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0x010100CC22C13ACE11FD43AB54FB1EDCF9266A</vt:lpwstr>
  </property>
  <property fmtid="{D5CDD505-2E9C-101B-9397-08002B2CF9AE}" pid="3" name="ArticulateGUID">
    <vt:lpwstr>4E6A24EE-D224-4433-8464-4EA1FE97AF2A</vt:lpwstr>
  </property>
  <property fmtid="{D5CDD505-2E9C-101B-9397-08002B2CF9AE}" pid="4" name="ArticulatePath">
    <vt:lpwstr>https://copeplastics.sharepoint.com/Cope Document Library/Common/Transfer Folder/Anna Jensen/OSR Mechanical Training with John Thiel - 2020/Session 02 - Engineering Materials - 5-07-2020/OSR Training 2</vt:lpwstr>
  </property>
</Properties>
</file>