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1" r:id="rId4"/>
  </p:sldMasterIdLst>
  <p:notesMasterIdLst>
    <p:notesMasterId r:id="rId31"/>
  </p:notesMasterIdLst>
  <p:sldIdLst>
    <p:sldId id="429" r:id="rId5"/>
    <p:sldId id="322" r:id="rId6"/>
    <p:sldId id="294" r:id="rId7"/>
    <p:sldId id="436" r:id="rId8"/>
    <p:sldId id="433" r:id="rId9"/>
    <p:sldId id="317" r:id="rId10"/>
    <p:sldId id="318" r:id="rId11"/>
    <p:sldId id="406" r:id="rId12"/>
    <p:sldId id="364" r:id="rId13"/>
    <p:sldId id="365" r:id="rId14"/>
    <p:sldId id="345" r:id="rId15"/>
    <p:sldId id="437" r:id="rId16"/>
    <p:sldId id="434" r:id="rId17"/>
    <p:sldId id="301" r:id="rId18"/>
    <p:sldId id="302" r:id="rId19"/>
    <p:sldId id="366" r:id="rId20"/>
    <p:sldId id="367" r:id="rId21"/>
    <p:sldId id="438" r:id="rId22"/>
    <p:sldId id="435" r:id="rId23"/>
    <p:sldId id="304" r:id="rId24"/>
    <p:sldId id="305" r:id="rId25"/>
    <p:sldId id="407" r:id="rId26"/>
    <p:sldId id="368" r:id="rId27"/>
    <p:sldId id="369" r:id="rId28"/>
    <p:sldId id="439" r:id="rId29"/>
    <p:sldId id="432" r:id="rId30"/>
  </p:sldIdLst>
  <p:sldSz cx="9144000" cy="6858000" type="screen4x3"/>
  <p:notesSz cx="7102475" cy="9388475"/>
  <p:custDataLst>
    <p:tags r:id="rId32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8557E47-DCEA-4739-8703-D51BACE66993}" v="19" dt="2020-05-14T13:48:01.43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76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tags" Target="tags/tag1.xml"/><Relationship Id="rId37" Type="http://schemas.microsoft.com/office/2015/10/relationships/revisionInfo" Target="revisionInfo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D8E5B7B6-272D-48D9-A981-4277D44406B3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46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221" tIns="47110" rIns="94221" bIns="47110" numCol="1" anchor="t" anchorCtr="0" compatLnSpc="1">
            <a:prstTxWarp prst="textNoShape">
              <a:avLst/>
            </a:prstTxWarp>
          </a:bodyPr>
          <a:lstStyle>
            <a:lvl1pPr defTabSz="941927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12DCAF8F-51A3-4C25-9E37-C431A6162393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4025900" y="0"/>
            <a:ext cx="3076575" cy="46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221" tIns="47110" rIns="94221" bIns="47110" numCol="1" anchor="t" anchorCtr="0" compatLnSpc="1">
            <a:prstTxWarp prst="textNoShape">
              <a:avLst/>
            </a:prstTxWarp>
          </a:bodyPr>
          <a:lstStyle>
            <a:lvl1pPr algn="r" defTabSz="941927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6CDEEE07-48A5-4762-A247-AA5459363FB2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03325" y="703263"/>
            <a:ext cx="4694238" cy="35210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9221" name="Rectangle 5">
            <a:extLst>
              <a:ext uri="{FF2B5EF4-FFF2-40B4-BE49-F238E27FC236}">
                <a16:creationId xmlns:a16="http://schemas.microsoft.com/office/drawing/2014/main" id="{CCF35160-B5AF-4FD1-815E-B36113C05C6B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6150" y="4460875"/>
            <a:ext cx="5210175" cy="4224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221" tIns="47110" rIns="94221" bIns="4711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noProof="0"/>
              <a:t>Click to edit Master text styles</a:t>
            </a:r>
          </a:p>
          <a:p>
            <a:pPr lvl="1"/>
            <a:r>
              <a:rPr lang="en-US" altLang="en-US" noProof="0"/>
              <a:t>Second level</a:t>
            </a:r>
          </a:p>
          <a:p>
            <a:pPr lvl="2"/>
            <a:r>
              <a:rPr lang="en-US" altLang="en-US" noProof="0"/>
              <a:t>Third level</a:t>
            </a:r>
          </a:p>
          <a:p>
            <a:pPr lvl="3"/>
            <a:r>
              <a:rPr lang="en-US" altLang="en-US" noProof="0"/>
              <a:t>Fourth level</a:t>
            </a:r>
          </a:p>
          <a:p>
            <a:pPr lvl="4"/>
            <a:r>
              <a:rPr lang="en-US" altLang="en-US" noProof="0"/>
              <a:t>Fifth level</a:t>
            </a:r>
          </a:p>
        </p:txBody>
      </p:sp>
      <p:sp>
        <p:nvSpPr>
          <p:cNvPr id="9222" name="Rectangle 6">
            <a:extLst>
              <a:ext uri="{FF2B5EF4-FFF2-40B4-BE49-F238E27FC236}">
                <a16:creationId xmlns:a16="http://schemas.microsoft.com/office/drawing/2014/main" id="{AB3B93E5-7E6C-4BBD-9A02-D23A1899D5EE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918575"/>
            <a:ext cx="3076575" cy="46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221" tIns="47110" rIns="94221" bIns="47110" numCol="1" anchor="b" anchorCtr="0" compatLnSpc="1">
            <a:prstTxWarp prst="textNoShape">
              <a:avLst/>
            </a:prstTxWarp>
          </a:bodyPr>
          <a:lstStyle>
            <a:lvl1pPr defTabSz="941927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223" name="Rectangle 7">
            <a:extLst>
              <a:ext uri="{FF2B5EF4-FFF2-40B4-BE49-F238E27FC236}">
                <a16:creationId xmlns:a16="http://schemas.microsoft.com/office/drawing/2014/main" id="{1B909AF0-18C4-4DCC-BBFF-35C981CDE37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5900" y="8918575"/>
            <a:ext cx="3076575" cy="46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221" tIns="47110" rIns="94221" bIns="47110" numCol="1" anchor="b" anchorCtr="0" compatLnSpc="1">
            <a:prstTxWarp prst="textNoShape">
              <a:avLst/>
            </a:prstTxWarp>
          </a:bodyPr>
          <a:lstStyle>
            <a:lvl1pPr algn="r" defTabSz="941388">
              <a:defRPr sz="1200"/>
            </a:lvl1pPr>
          </a:lstStyle>
          <a:p>
            <a:fld id="{B6134AC3-346F-47EC-96F3-97185584010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D182E07-2A86-4898-B1B2-B2F46962285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25B055D-C727-414E-8D8C-8C5408C222B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537F1DB-25D7-4EFB-970A-57ADBD8826F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216AE95-261D-4223-B1E6-60A619AD68C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255930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AB9C9D2-3871-497F-8B96-A169BCE3FE3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353D854-EF50-47F6-9543-EC767F18E84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DC21299-7532-475D-BCBD-FA3C29097D8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F982ECA-02F4-4D79-B65B-FD5291AC963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046362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CA03284-3F7F-49B2-A90B-2576727C23F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C2DFB52-04E1-47AC-8369-EB7D5E3633A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9315C67-B52B-43AF-9A5D-8C9A75E4837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C4BF05E-8D50-4AAF-9C97-AC7440143F1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795580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3A40CFA-5B06-41F1-8A7A-D74DE577E3C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19BE43B-044E-4430-94A2-8DC1D28CE85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2E134F8-AC7A-4C56-97EF-6CF6DC365EF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B1F12B9-53AF-437C-BFC5-8BEC06BF9BE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071551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5473359-9126-46D8-BF5E-E5764AD9159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3834920-60CF-46A3-925C-1E277B2D24A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DDB2E77-ACC9-4E88-A065-67C8894D959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2BEC30C-F6BF-43E9-B48A-1DE3765F71A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98965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EA5B496-7C38-43AC-BEF0-A1F622AC409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10FE9C6-2B1D-46E5-971B-53A387E3F17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A556756-9B47-49E2-870A-077046EB18A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AF35EEA-EA08-46A0-93E0-027E321219D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282923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D4CDECB-0C01-4FE8-9EC8-675C9FECAFD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22E3874-A808-4BB5-A9EB-98E76BA18DC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7D64815-B145-4022-8476-955E6466392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21807F0-9D26-42E4-BCC3-3073FD91662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53517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D4A7305-FA72-4EDE-9DE9-F2087CE06E4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371A23A-9FAE-4AAB-8C8D-FF4F5C58A90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9106D1A-B654-4F02-8C53-8C7E188A62F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D301832-C6BE-4352-9311-BD4E4B8898C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751888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5C96B60F-A3C6-4169-8E20-9DDE718F135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44F2ADA6-E312-4CF3-9D05-031CBC1B481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160443A0-99DE-4915-8469-F6111A5138D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F9F12ED-0AD9-48B7-B5B9-C1E6BB3B744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367302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4450848A-BFF1-4AE3-BE2D-D1BE9961C21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3B52F1A1-2A31-4326-AB3E-B4B764AAE3C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36E8222D-6F7F-448C-BD79-0924A4A6BC3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475735-1803-4F0B-A149-4C784F64698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786257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F4A9B608-F64A-43F7-B2DA-98C1C81A4CD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DDBD45A6-0C93-4D4D-934B-5CCD908F777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366E0320-49BA-4856-8B4C-A2C7587EFD5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971CF88-8CB4-4F61-99FF-CC2BADD2292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223295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7569ACC-F4D8-46B7-B33F-EE5E8EAACEB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EFD585E-06D4-49AA-A7B7-ACE84FE1755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486FBC0-3DDE-43B1-A76E-CD97848DDEC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1C3D337-5C5D-4813-BB26-9DA4BDBB41C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884606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2634E39-E037-4FEB-A2D7-EA8531C6FFF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4E3642D-1D90-4418-837F-6E6DE8A0622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C8698BB-BA05-422A-83C4-B04061CD217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8B86FD1-1051-4EF9-A3C4-750E59D1C0E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469912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E74FFF92-BC88-4313-9742-8F1827AD587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FB30EA84-0383-4E13-8B7C-CFFF570033C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7524" name="Rectangle 4">
            <a:extLst>
              <a:ext uri="{FF2B5EF4-FFF2-40B4-BE49-F238E27FC236}">
                <a16:creationId xmlns:a16="http://schemas.microsoft.com/office/drawing/2014/main" id="{CB2ED221-3F1C-415A-B61D-A65F17464F3E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7525" name="Rectangle 5">
            <a:extLst>
              <a:ext uri="{FF2B5EF4-FFF2-40B4-BE49-F238E27FC236}">
                <a16:creationId xmlns:a16="http://schemas.microsoft.com/office/drawing/2014/main" id="{70E52D52-B7EF-421B-B127-DD7508DDC370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7526" name="Rectangle 6">
            <a:extLst>
              <a:ext uri="{FF2B5EF4-FFF2-40B4-BE49-F238E27FC236}">
                <a16:creationId xmlns:a16="http://schemas.microsoft.com/office/drawing/2014/main" id="{424F438C-A7B3-48F6-A08A-FDCE1A0D2831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1D734D1-CAC4-4E5C-AD38-1189903F59C5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  <p:sldLayoutId id="2147483663" r:id="rId12"/>
    <p:sldLayoutId id="2147483664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wm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86E8F7F6-992E-44CF-8C6C-158DB83DE4F0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/>
              <a:t>OSR Training #4</a:t>
            </a:r>
            <a:br>
              <a:rPr lang="en-US" altLang="en-US"/>
            </a:br>
            <a:r>
              <a:rPr lang="en-US" altLang="en-US"/>
              <a:t>Crystalline HPMs</a:t>
            </a:r>
          </a:p>
        </p:txBody>
      </p:sp>
      <p:sp>
        <p:nvSpPr>
          <p:cNvPr id="3075" name="Subtitle 2">
            <a:extLst>
              <a:ext uri="{FF2B5EF4-FFF2-40B4-BE49-F238E27FC236}">
                <a16:creationId xmlns:a16="http://schemas.microsoft.com/office/drawing/2014/main" id="{9B30A031-4528-42E1-BBF7-556593EB45D2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custDataLst>
      <p:tags r:id="rId1"/>
    </p:custData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5DC9D82F-42C6-4324-AB69-4A311BE07AC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PTFE Applications</a:t>
            </a:r>
          </a:p>
        </p:txBody>
      </p:sp>
      <p:sp>
        <p:nvSpPr>
          <p:cNvPr id="11267" name="Rectangle 4">
            <a:extLst>
              <a:ext uri="{FF2B5EF4-FFF2-40B4-BE49-F238E27FC236}">
                <a16:creationId xmlns:a16="http://schemas.microsoft.com/office/drawing/2014/main" id="{D447B7B0-2003-4640-B143-BAD7C41E2BD5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altLang="en-US" sz="2800"/>
              <a:t>Valve Seats</a:t>
            </a:r>
          </a:p>
          <a:p>
            <a:r>
              <a:rPr lang="en-US" altLang="en-US" sz="2800"/>
              <a:t>Spools</a:t>
            </a:r>
          </a:p>
          <a:p>
            <a:r>
              <a:rPr lang="en-US" altLang="en-US" sz="2800"/>
              <a:t>Pump Wear Rings</a:t>
            </a:r>
          </a:p>
          <a:p>
            <a:r>
              <a:rPr lang="en-US" altLang="en-US" sz="2800"/>
              <a:t>Packings</a:t>
            </a:r>
          </a:p>
          <a:p>
            <a:r>
              <a:rPr lang="en-US" altLang="en-US" sz="2800"/>
              <a:t>Nozzles</a:t>
            </a:r>
          </a:p>
          <a:p>
            <a:r>
              <a:rPr lang="en-US" altLang="en-US" sz="2800"/>
              <a:t>Connectors</a:t>
            </a:r>
          </a:p>
          <a:p>
            <a:r>
              <a:rPr lang="en-US" altLang="en-US" sz="2800"/>
              <a:t>Seals</a:t>
            </a:r>
          </a:p>
        </p:txBody>
      </p:sp>
      <p:sp>
        <p:nvSpPr>
          <p:cNvPr id="11268" name="Rectangle 5">
            <a:extLst>
              <a:ext uri="{FF2B5EF4-FFF2-40B4-BE49-F238E27FC236}">
                <a16:creationId xmlns:a16="http://schemas.microsoft.com/office/drawing/2014/main" id="{04CD6E75-418E-4DE8-8E23-8AF72A886C6F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altLang="en-US" sz="2800"/>
              <a:t>Poppets</a:t>
            </a:r>
          </a:p>
          <a:p>
            <a:r>
              <a:rPr lang="en-US" altLang="en-US" sz="2800"/>
              <a:t>Bushings</a:t>
            </a:r>
          </a:p>
          <a:p>
            <a:r>
              <a:rPr lang="en-US" altLang="en-US" sz="2800"/>
              <a:t>Washers</a:t>
            </a:r>
          </a:p>
          <a:p>
            <a:r>
              <a:rPr lang="en-US" altLang="en-US" sz="2800"/>
              <a:t>Rollers</a:t>
            </a:r>
          </a:p>
          <a:p>
            <a:r>
              <a:rPr lang="en-US" altLang="en-US" sz="2800"/>
              <a:t>Insulators</a:t>
            </a:r>
          </a:p>
          <a:p>
            <a:r>
              <a:rPr lang="en-US" altLang="en-US" sz="2800"/>
              <a:t>Scrapers</a:t>
            </a:r>
          </a:p>
          <a:p>
            <a:r>
              <a:rPr lang="en-US" altLang="en-US" sz="2800"/>
              <a:t>Piston Rings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72615F51-0CE4-4B19-9E69-72A920DC647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Additional Fluoropolymers</a:t>
            </a:r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FB4D2421-8B2B-4172-9345-6875D498C92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FEP		Similar Strength, lower 				temperature </a:t>
            </a:r>
          </a:p>
          <a:p>
            <a:r>
              <a:rPr lang="en-US" altLang="en-US"/>
              <a:t>PFA		Higher Strength, lower 				temperature</a:t>
            </a:r>
          </a:p>
          <a:p>
            <a:r>
              <a:rPr lang="en-US" altLang="en-US"/>
              <a:t>PVDF		Significantly higher Strength 			and Creep Resistance, lower			temperature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4CFBC7-C5A5-4433-A2F0-11C4191A66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Quiz Time!</a:t>
            </a:r>
          </a:p>
        </p:txBody>
      </p:sp>
      <p:pic>
        <p:nvPicPr>
          <p:cNvPr id="40962" name="Picture 2" descr="How do you know if it's true or false? | True or False Films">
            <a:extLst>
              <a:ext uri="{FF2B5EF4-FFF2-40B4-BE49-F238E27FC236}">
                <a16:creationId xmlns:a16="http://schemas.microsoft.com/office/drawing/2014/main" id="{E8BE78C7-7B8A-4200-A652-B77F5E0AE31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1976266"/>
            <a:ext cx="6705600" cy="35379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81894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>
            <a:extLst>
              <a:ext uri="{FF2B5EF4-FFF2-40B4-BE49-F238E27FC236}">
                <a16:creationId xmlns:a16="http://schemas.microsoft.com/office/drawing/2014/main" id="{BA9B22E9-263F-4B7B-9487-0665EBD5CEDF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/>
              <a:t>Polyphenylene Sulfide</a:t>
            </a:r>
          </a:p>
        </p:txBody>
      </p:sp>
      <p:sp>
        <p:nvSpPr>
          <p:cNvPr id="13315" name="Subtitle 2">
            <a:extLst>
              <a:ext uri="{FF2B5EF4-FFF2-40B4-BE49-F238E27FC236}">
                <a16:creationId xmlns:a16="http://schemas.microsoft.com/office/drawing/2014/main" id="{E0A06D40-1B85-4EB9-9824-79D2AEDF0D8D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en-US" sz="4000"/>
              <a:t>(PPS—PEEK’s Little Brother)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FD3D604A-6299-4E9E-A8D3-9692AAA09DC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PPS  (Polyphenylene Sulfide)</a:t>
            </a:r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B8DDE00F-04FE-4901-8FCA-BD4A08101981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altLang="en-US" sz="2800"/>
              <a:t>ADVANTAGES</a:t>
            </a:r>
          </a:p>
          <a:p>
            <a:r>
              <a:rPr lang="en-US" altLang="en-US" sz="2800"/>
              <a:t>High Strength and Stiffness</a:t>
            </a:r>
          </a:p>
          <a:p>
            <a:r>
              <a:rPr lang="en-US" altLang="en-US" sz="2800"/>
              <a:t>Excellent Chemical Resistance</a:t>
            </a:r>
          </a:p>
          <a:p>
            <a:r>
              <a:rPr lang="en-US" altLang="en-US" sz="2800"/>
              <a:t>Dimensional Stability</a:t>
            </a:r>
          </a:p>
          <a:p>
            <a:r>
              <a:rPr lang="en-US" altLang="en-US" sz="2800"/>
              <a:t>Steam Resistance</a:t>
            </a:r>
          </a:p>
          <a:p>
            <a:r>
              <a:rPr lang="en-US" altLang="en-US" sz="2800"/>
              <a:t>Low Moisture Absorp.</a:t>
            </a:r>
          </a:p>
          <a:p>
            <a:r>
              <a:rPr lang="en-US" altLang="en-US" sz="2800"/>
              <a:t>Ryton or Fortron Resin</a:t>
            </a:r>
          </a:p>
          <a:p>
            <a:endParaRPr lang="en-US" altLang="en-US" sz="2800"/>
          </a:p>
        </p:txBody>
      </p:sp>
      <p:sp>
        <p:nvSpPr>
          <p:cNvPr id="14340" name="Rectangle 4">
            <a:extLst>
              <a:ext uri="{FF2B5EF4-FFF2-40B4-BE49-F238E27FC236}">
                <a16:creationId xmlns:a16="http://schemas.microsoft.com/office/drawing/2014/main" id="{3CE21D6D-AD90-49FD-9521-4FF1D14BA5D3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altLang="en-US" sz="2800"/>
              <a:t>LIMITATIONS</a:t>
            </a:r>
          </a:p>
          <a:p>
            <a:r>
              <a:rPr lang="en-US" altLang="en-US" sz="2800"/>
              <a:t>Poor Wear Resistance in Unfilled Grades</a:t>
            </a:r>
          </a:p>
          <a:p>
            <a:r>
              <a:rPr lang="en-US" altLang="en-US" sz="2800"/>
              <a:t>Limited Abrasion Resistance</a:t>
            </a:r>
          </a:p>
          <a:p>
            <a:r>
              <a:rPr lang="en-US" altLang="en-US" sz="2800"/>
              <a:t>Comp. Molded tends to be brittle</a:t>
            </a:r>
          </a:p>
          <a:p>
            <a:r>
              <a:rPr lang="en-US" altLang="en-US" sz="2800"/>
              <a:t>CUT - 450</a:t>
            </a:r>
          </a:p>
          <a:p>
            <a:pPr>
              <a:buFontTx/>
              <a:buNone/>
            </a:pPr>
            <a:r>
              <a:rPr lang="en-US" altLang="en-US" sz="2800"/>
              <a:t>    HDT - 230/ 490</a:t>
            </a:r>
          </a:p>
          <a:p>
            <a:pPr>
              <a:buFontTx/>
              <a:buNone/>
            </a:pPr>
            <a:r>
              <a:rPr lang="en-US" altLang="en-US" sz="2800"/>
              <a:t>	Tg - 230</a:t>
            </a:r>
          </a:p>
          <a:p>
            <a:endParaRPr lang="en-US" altLang="en-US" sz="2800"/>
          </a:p>
          <a:p>
            <a:endParaRPr lang="en-US" altLang="en-US" sz="280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330D282B-A4B1-4BA0-A2F7-98CB616D9FF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PPS Formulations</a:t>
            </a:r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53EE3603-05DA-4B94-A765-4DC128C8A86A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algn="ctr">
              <a:buFontTx/>
              <a:buNone/>
            </a:pPr>
            <a:r>
              <a:rPr lang="en-US" altLang="en-US" sz="2800" b="1"/>
              <a:t>Extruded (Fortron)</a:t>
            </a:r>
          </a:p>
          <a:p>
            <a:r>
              <a:rPr lang="en-US" altLang="en-US" sz="2800"/>
              <a:t>Unfilled </a:t>
            </a:r>
          </a:p>
          <a:p>
            <a:r>
              <a:rPr lang="en-US" altLang="en-US" sz="2800"/>
              <a:t>Bearing Grade </a:t>
            </a:r>
          </a:p>
          <a:p>
            <a:pPr algn="ctr">
              <a:buFontTx/>
              <a:buNone/>
            </a:pPr>
            <a:r>
              <a:rPr lang="en-US" altLang="en-US" sz="2800" b="1"/>
              <a:t>Compression/Injection Molded (Ryton)</a:t>
            </a:r>
          </a:p>
          <a:p>
            <a:r>
              <a:rPr lang="en-US" altLang="en-US" sz="2800"/>
              <a:t>Unfilled </a:t>
            </a:r>
          </a:p>
          <a:p>
            <a:r>
              <a:rPr lang="en-US" altLang="en-US" sz="2800"/>
              <a:t>Glass Filled </a:t>
            </a:r>
          </a:p>
          <a:p>
            <a:r>
              <a:rPr lang="en-US" altLang="en-US" sz="2800"/>
              <a:t>Bearing Grade</a:t>
            </a:r>
            <a:endParaRPr lang="en-US" altLang="en-US" sz="2800" b="1"/>
          </a:p>
          <a:p>
            <a:endParaRPr lang="en-US" altLang="en-US" sz="2800"/>
          </a:p>
          <a:p>
            <a:endParaRPr lang="en-US" altLang="en-US" sz="2800"/>
          </a:p>
        </p:txBody>
      </p:sp>
      <p:sp>
        <p:nvSpPr>
          <p:cNvPr id="15364" name="Rectangle 4">
            <a:extLst>
              <a:ext uri="{FF2B5EF4-FFF2-40B4-BE49-F238E27FC236}">
                <a16:creationId xmlns:a16="http://schemas.microsoft.com/office/drawing/2014/main" id="{2556ECCC-D431-4FDF-8AB8-2685F5AFD266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>
              <a:buFontTx/>
              <a:buNone/>
            </a:pPr>
            <a:endParaRPr lang="en-US" altLang="en-US" sz="2800"/>
          </a:p>
          <a:p>
            <a:pPr>
              <a:buFontTx/>
              <a:buNone/>
            </a:pPr>
            <a:r>
              <a:rPr lang="en-US" altLang="en-US" sz="2800"/>
              <a:t>High Purity</a:t>
            </a:r>
          </a:p>
          <a:p>
            <a:pPr>
              <a:buFontTx/>
              <a:buNone/>
            </a:pPr>
            <a:r>
              <a:rPr lang="en-US" altLang="en-US" sz="2800"/>
              <a:t>Enhanced PV, Wear</a:t>
            </a:r>
          </a:p>
          <a:p>
            <a:pPr>
              <a:buFontTx/>
              <a:buNone/>
            </a:pPr>
            <a:endParaRPr lang="en-US" altLang="en-US" sz="2800"/>
          </a:p>
          <a:p>
            <a:pPr>
              <a:buFontTx/>
              <a:buNone/>
            </a:pPr>
            <a:endParaRPr lang="en-US" altLang="en-US" sz="2800"/>
          </a:p>
          <a:p>
            <a:pPr>
              <a:buFontTx/>
              <a:buNone/>
            </a:pPr>
            <a:r>
              <a:rPr lang="en-US" altLang="en-US" sz="2800"/>
              <a:t>Large Shapes</a:t>
            </a:r>
          </a:p>
          <a:p>
            <a:pPr>
              <a:buFontTx/>
              <a:buNone/>
            </a:pPr>
            <a:r>
              <a:rPr lang="en-US" altLang="en-US" sz="2800"/>
              <a:t>Highest Strength</a:t>
            </a:r>
          </a:p>
          <a:p>
            <a:pPr>
              <a:buFontTx/>
              <a:buNone/>
            </a:pPr>
            <a:r>
              <a:rPr lang="en-US" altLang="en-US" sz="2800"/>
              <a:t>Enhanced PV, Wear 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510F082B-EA30-4BC8-A417-E66BC5490DD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/>
              <a:t>PPS</a:t>
            </a:r>
            <a:br>
              <a:rPr lang="en-US" altLang="en-US" sz="4000"/>
            </a:br>
            <a:r>
              <a:rPr lang="en-US" altLang="en-US" sz="4000"/>
              <a:t>Application Notes</a:t>
            </a:r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8CBF5F3F-679D-40F8-9FFB-32D16DF90E4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/>
              <a:t>Temperatures to 450 F</a:t>
            </a:r>
          </a:p>
          <a:p>
            <a:pPr>
              <a:lnSpc>
                <a:spcPct val="90000"/>
              </a:lnSpc>
            </a:pPr>
            <a:r>
              <a:rPr lang="en-US" altLang="en-US"/>
              <a:t>Clean Environments best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Poor abrasion resistance</a:t>
            </a:r>
          </a:p>
          <a:p>
            <a:pPr>
              <a:lnSpc>
                <a:spcPct val="90000"/>
              </a:lnSpc>
            </a:pPr>
            <a:r>
              <a:rPr lang="en-US" altLang="en-US"/>
              <a:t>Static applications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Bearing grade for dynamic situations</a:t>
            </a:r>
          </a:p>
          <a:p>
            <a:pPr>
              <a:lnSpc>
                <a:spcPct val="90000"/>
              </a:lnSpc>
            </a:pPr>
            <a:r>
              <a:rPr lang="en-US" altLang="en-US"/>
              <a:t>Harsh chemical environments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Stronger than PTFE, less expensive than PEEK</a:t>
            </a:r>
          </a:p>
          <a:p>
            <a:pPr>
              <a:lnSpc>
                <a:spcPct val="90000"/>
              </a:lnSpc>
            </a:pPr>
            <a:r>
              <a:rPr lang="en-US" altLang="en-US"/>
              <a:t>Best Machining +/- .001</a:t>
            </a:r>
          </a:p>
          <a:p>
            <a:pPr>
              <a:lnSpc>
                <a:spcPct val="90000"/>
              </a:lnSpc>
            </a:pPr>
            <a:endParaRPr lang="en-US" alt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450A0493-8347-4C9E-BC8C-8E6ACD79358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PPS Applications</a:t>
            </a:r>
          </a:p>
        </p:txBody>
      </p:sp>
      <p:sp>
        <p:nvSpPr>
          <p:cNvPr id="17411" name="Rectangle 4">
            <a:extLst>
              <a:ext uri="{FF2B5EF4-FFF2-40B4-BE49-F238E27FC236}">
                <a16:creationId xmlns:a16="http://schemas.microsoft.com/office/drawing/2014/main" id="{23D6C62C-B3DD-481A-9423-514FF9D671E2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altLang="en-US" sz="2800"/>
              <a:t>Pump bodies</a:t>
            </a:r>
          </a:p>
          <a:p>
            <a:r>
              <a:rPr lang="en-US" altLang="en-US" sz="2800"/>
              <a:t>Thrust Washers</a:t>
            </a:r>
          </a:p>
          <a:p>
            <a:r>
              <a:rPr lang="en-US" altLang="en-US" sz="2800"/>
              <a:t>Valve Components</a:t>
            </a:r>
          </a:p>
          <a:p>
            <a:r>
              <a:rPr lang="en-US" altLang="en-US" sz="2800"/>
              <a:t>Bushings</a:t>
            </a:r>
          </a:p>
          <a:p>
            <a:r>
              <a:rPr lang="en-US" altLang="en-US" sz="2800"/>
              <a:t>Impellers</a:t>
            </a:r>
          </a:p>
          <a:p>
            <a:r>
              <a:rPr lang="en-US" altLang="en-US" sz="2800"/>
              <a:t>Test Fixtures</a:t>
            </a:r>
          </a:p>
        </p:txBody>
      </p:sp>
      <p:sp>
        <p:nvSpPr>
          <p:cNvPr id="17412" name="Rectangle 5">
            <a:extLst>
              <a:ext uri="{FF2B5EF4-FFF2-40B4-BE49-F238E27FC236}">
                <a16:creationId xmlns:a16="http://schemas.microsoft.com/office/drawing/2014/main" id="{A4558AA0-EBFE-4B5C-A5A0-BF4E4210E4B2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altLang="en-US" sz="2800"/>
              <a:t>Manifolds</a:t>
            </a:r>
          </a:p>
          <a:p>
            <a:r>
              <a:rPr lang="en-US" altLang="en-US" sz="2800"/>
              <a:t>Lantern Rings</a:t>
            </a:r>
          </a:p>
          <a:p>
            <a:r>
              <a:rPr lang="en-US" altLang="en-US" sz="2800"/>
              <a:t>Rotors</a:t>
            </a:r>
          </a:p>
          <a:p>
            <a:r>
              <a:rPr lang="en-US" altLang="en-US" sz="2800"/>
              <a:t>Gears</a:t>
            </a:r>
          </a:p>
          <a:p>
            <a:r>
              <a:rPr lang="en-US" altLang="en-US" sz="2800"/>
              <a:t>Clamps</a:t>
            </a:r>
          </a:p>
          <a:p>
            <a:r>
              <a:rPr lang="en-US" altLang="en-US" sz="2800"/>
              <a:t>Spacers</a:t>
            </a:r>
          </a:p>
          <a:p>
            <a:endParaRPr lang="en-US" altLang="en-US" sz="280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4CFBC7-C5A5-4433-A2F0-11C4191A66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Quiz Time!</a:t>
            </a:r>
          </a:p>
        </p:txBody>
      </p:sp>
      <p:pic>
        <p:nvPicPr>
          <p:cNvPr id="55298" name="Picture 2" descr="Truthy and Falsy: When All is Not Equal in JavaScript — SitePoint">
            <a:extLst>
              <a:ext uri="{FF2B5EF4-FFF2-40B4-BE49-F238E27FC236}">
                <a16:creationId xmlns:a16="http://schemas.microsoft.com/office/drawing/2014/main" id="{9E400042-9070-4F35-8D8F-17AEA8849DA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2725" y="1905000"/>
            <a:ext cx="3638550" cy="3638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8482163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>
            <a:extLst>
              <a:ext uri="{FF2B5EF4-FFF2-40B4-BE49-F238E27FC236}">
                <a16:creationId xmlns:a16="http://schemas.microsoft.com/office/drawing/2014/main" id="{CE672E06-685D-4C77-98EF-8BAD3D8F4EEF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/>
              <a:t>Polyetherether</a:t>
            </a:r>
            <a:r>
              <a:rPr lang="en-US" altLang="en-US" sz="5400"/>
              <a:t>ketone</a:t>
            </a:r>
            <a:endParaRPr lang="en-US" altLang="en-US"/>
          </a:p>
        </p:txBody>
      </p:sp>
      <p:sp>
        <p:nvSpPr>
          <p:cNvPr id="18435" name="Subtitle 2">
            <a:extLst>
              <a:ext uri="{FF2B5EF4-FFF2-40B4-BE49-F238E27FC236}">
                <a16:creationId xmlns:a16="http://schemas.microsoft.com/office/drawing/2014/main" id="{901086D1-A2FC-4D8D-8C03-266EA9725BA8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en-US" sz="4000"/>
              <a:t>(Versatility—At a Price)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E24CF315-CE8F-4CA7-92B0-4AA66752825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Why are Plastics used as alternatives to Metals?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AA499F00-E9D7-4CF7-8573-7844BB00731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Extend Part Life</a:t>
            </a:r>
          </a:p>
          <a:p>
            <a:r>
              <a:rPr lang="en-US" altLang="en-US"/>
              <a:t>Reduce/Eliminate Lubrication</a:t>
            </a:r>
          </a:p>
          <a:p>
            <a:r>
              <a:rPr lang="en-US" altLang="en-US"/>
              <a:t>Extend Life of Mating Parts</a:t>
            </a:r>
          </a:p>
          <a:p>
            <a:r>
              <a:rPr lang="en-US" altLang="en-US"/>
              <a:t>Reduce Weight</a:t>
            </a:r>
          </a:p>
          <a:p>
            <a:r>
              <a:rPr lang="en-US" altLang="en-US"/>
              <a:t>Solve Corrosion Issues</a:t>
            </a:r>
          </a:p>
          <a:p>
            <a:r>
              <a:rPr lang="en-US" altLang="en-US"/>
              <a:t>Provide Electrical Insulation/ESD</a:t>
            </a:r>
          </a:p>
          <a:p>
            <a:r>
              <a:rPr lang="en-US" altLang="en-US"/>
              <a:t>Provide Thermal Insulation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>
            <a:extLst>
              <a:ext uri="{FF2B5EF4-FFF2-40B4-BE49-F238E27FC236}">
                <a16:creationId xmlns:a16="http://schemas.microsoft.com/office/drawing/2014/main" id="{C293086A-F29B-4197-8C6E-28FFE729750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PEEK  (Polyetheretherketone)</a:t>
            </a:r>
          </a:p>
        </p:txBody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C43745C1-7DD4-4B80-8246-4C60E307D4E7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altLang="en-US" sz="2800"/>
              <a:t>ADVANTAGES</a:t>
            </a:r>
          </a:p>
          <a:p>
            <a:r>
              <a:rPr lang="en-US" altLang="en-US" sz="2800"/>
              <a:t>Strength and Stiffness</a:t>
            </a:r>
          </a:p>
          <a:p>
            <a:r>
              <a:rPr lang="en-US" altLang="en-US" sz="2800"/>
              <a:t>Wear Resistance</a:t>
            </a:r>
          </a:p>
          <a:p>
            <a:r>
              <a:rPr lang="en-US" altLang="en-US" sz="2800"/>
              <a:t>Abrasion Resistance</a:t>
            </a:r>
          </a:p>
          <a:p>
            <a:r>
              <a:rPr lang="en-US" altLang="en-US" sz="2800"/>
              <a:t>Dimensional Stability</a:t>
            </a:r>
          </a:p>
          <a:p>
            <a:r>
              <a:rPr lang="en-US" altLang="en-US" sz="2800"/>
              <a:t>Chemical Resistance</a:t>
            </a:r>
          </a:p>
          <a:p>
            <a:r>
              <a:rPr lang="en-US" altLang="en-US" sz="2800"/>
              <a:t>Steam Resistance</a:t>
            </a:r>
          </a:p>
          <a:p>
            <a:r>
              <a:rPr lang="en-US" altLang="en-US" sz="2800"/>
              <a:t>Toughness</a:t>
            </a:r>
          </a:p>
          <a:p>
            <a:r>
              <a:rPr lang="en-US" altLang="en-US" sz="2800"/>
              <a:t>FDA Compliant</a:t>
            </a:r>
          </a:p>
        </p:txBody>
      </p:sp>
      <p:sp>
        <p:nvSpPr>
          <p:cNvPr id="19460" name="Rectangle 4">
            <a:extLst>
              <a:ext uri="{FF2B5EF4-FFF2-40B4-BE49-F238E27FC236}">
                <a16:creationId xmlns:a16="http://schemas.microsoft.com/office/drawing/2014/main" id="{A1E99AF5-E560-4CCB-97FC-8994AE2CB274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altLang="en-US" sz="2800"/>
              <a:t>LIMITATIONS</a:t>
            </a:r>
          </a:p>
          <a:p>
            <a:r>
              <a:rPr lang="en-US" altLang="en-US" sz="2800"/>
              <a:t>High Coefficient of Friction in Unfilled</a:t>
            </a:r>
          </a:p>
          <a:p>
            <a:r>
              <a:rPr lang="en-US" altLang="en-US" sz="2800"/>
              <a:t>Strong Acids (Heavy Concentrations near 1)</a:t>
            </a:r>
          </a:p>
          <a:p>
            <a:r>
              <a:rPr lang="en-US" altLang="en-US" sz="2800"/>
              <a:t>CUT - 480</a:t>
            </a:r>
          </a:p>
          <a:p>
            <a:pPr>
              <a:buFontTx/>
              <a:buNone/>
            </a:pPr>
            <a:r>
              <a:rPr lang="en-US" altLang="en-US" sz="2800"/>
              <a:t>    HDT - 320/600</a:t>
            </a:r>
          </a:p>
          <a:p>
            <a:pPr>
              <a:buFontTx/>
              <a:buNone/>
            </a:pPr>
            <a:r>
              <a:rPr lang="en-US" altLang="en-US" sz="2800"/>
              <a:t>	Tg - 290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:a16="http://schemas.microsoft.com/office/drawing/2014/main" id="{5B463DFB-BA46-4E86-AF26-AF4BF0DAB6D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PEEK Formulations</a:t>
            </a:r>
          </a:p>
        </p:txBody>
      </p:sp>
      <p:sp>
        <p:nvSpPr>
          <p:cNvPr id="20483" name="Rectangle 3">
            <a:extLst>
              <a:ext uri="{FF2B5EF4-FFF2-40B4-BE49-F238E27FC236}">
                <a16:creationId xmlns:a16="http://schemas.microsoft.com/office/drawing/2014/main" id="{F3F79E0C-564C-4FF9-AA96-FFB90A409FDB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altLang="en-US" sz="2800"/>
              <a:t>Unfilled</a:t>
            </a:r>
          </a:p>
          <a:p>
            <a:pPr>
              <a:buFontTx/>
              <a:buNone/>
            </a:pPr>
            <a:endParaRPr lang="en-US" altLang="en-US" sz="2800"/>
          </a:p>
          <a:p>
            <a:r>
              <a:rPr lang="en-US" altLang="en-US" sz="2800"/>
              <a:t>30% Glass Reinforced</a:t>
            </a:r>
          </a:p>
          <a:p>
            <a:pPr>
              <a:buFontTx/>
              <a:buNone/>
            </a:pPr>
            <a:endParaRPr lang="en-US" altLang="en-US" sz="2800"/>
          </a:p>
          <a:p>
            <a:r>
              <a:rPr lang="en-US" altLang="en-US" sz="2800"/>
              <a:t>Bearing Grade</a:t>
            </a:r>
          </a:p>
          <a:p>
            <a:pPr>
              <a:buFontTx/>
              <a:buNone/>
            </a:pPr>
            <a:endParaRPr lang="en-US" altLang="en-US" sz="2800"/>
          </a:p>
          <a:p>
            <a:r>
              <a:rPr lang="en-US" altLang="en-US" sz="2800"/>
              <a:t>30% Carbon Filled</a:t>
            </a:r>
          </a:p>
          <a:p>
            <a:endParaRPr lang="en-US" altLang="en-US" sz="2800"/>
          </a:p>
          <a:p>
            <a:r>
              <a:rPr lang="en-US" altLang="en-US" sz="2800"/>
              <a:t>20% PTFE Filled	</a:t>
            </a:r>
          </a:p>
        </p:txBody>
      </p:sp>
      <p:sp>
        <p:nvSpPr>
          <p:cNvPr id="20484" name="Rectangle 4">
            <a:extLst>
              <a:ext uri="{FF2B5EF4-FFF2-40B4-BE49-F238E27FC236}">
                <a16:creationId xmlns:a16="http://schemas.microsoft.com/office/drawing/2014/main" id="{835193BF-F132-4AA9-91EA-526D9A8673FA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altLang="en-US" sz="2800"/>
              <a:t>Highest Toughness,</a:t>
            </a:r>
          </a:p>
          <a:p>
            <a:pPr>
              <a:buFontTx/>
              <a:buNone/>
            </a:pPr>
            <a:r>
              <a:rPr lang="en-US" altLang="en-US" sz="2800"/>
              <a:t>Purity</a:t>
            </a:r>
          </a:p>
          <a:p>
            <a:pPr>
              <a:buFontTx/>
              <a:buNone/>
            </a:pPr>
            <a:r>
              <a:rPr lang="en-US" altLang="en-US" sz="2800"/>
              <a:t>Increased Strength,</a:t>
            </a:r>
          </a:p>
          <a:p>
            <a:pPr>
              <a:buFontTx/>
              <a:buNone/>
            </a:pPr>
            <a:r>
              <a:rPr lang="en-US" altLang="en-US" sz="2800"/>
              <a:t>Stability</a:t>
            </a:r>
          </a:p>
          <a:p>
            <a:pPr>
              <a:buFontTx/>
              <a:buNone/>
            </a:pPr>
            <a:r>
              <a:rPr lang="en-US" altLang="en-US" sz="2800"/>
              <a:t>Enhanced PV, Wear </a:t>
            </a:r>
          </a:p>
          <a:p>
            <a:pPr>
              <a:buFontTx/>
              <a:buNone/>
            </a:pPr>
            <a:r>
              <a:rPr lang="en-US" altLang="en-US" sz="2800"/>
              <a:t>Rates</a:t>
            </a:r>
          </a:p>
          <a:p>
            <a:pPr>
              <a:buFontTx/>
              <a:buNone/>
            </a:pPr>
            <a:r>
              <a:rPr lang="en-US" altLang="en-US" sz="2800"/>
              <a:t>Highest Strength, PV,</a:t>
            </a:r>
          </a:p>
          <a:p>
            <a:pPr>
              <a:buFontTx/>
              <a:buNone/>
            </a:pPr>
            <a:r>
              <a:rPr lang="en-US" altLang="en-US" sz="2800"/>
              <a:t>Best Wear</a:t>
            </a:r>
          </a:p>
          <a:p>
            <a:pPr>
              <a:buFontTx/>
              <a:buNone/>
            </a:pPr>
            <a:r>
              <a:rPr lang="en-US" altLang="en-US" sz="2800"/>
              <a:t>Low Friction, Wear</a:t>
            </a:r>
          </a:p>
          <a:p>
            <a:pPr>
              <a:buFontTx/>
              <a:buNone/>
            </a:pPr>
            <a:endParaRPr lang="en-US" altLang="en-US" sz="2800"/>
          </a:p>
          <a:p>
            <a:pPr>
              <a:buFontTx/>
              <a:buNone/>
            </a:pPr>
            <a:endParaRPr lang="en-US" altLang="en-US" sz="280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>
            <a:extLst>
              <a:ext uri="{FF2B5EF4-FFF2-40B4-BE49-F238E27FC236}">
                <a16:creationId xmlns:a16="http://schemas.microsoft.com/office/drawing/2014/main" id="{E6912A06-9438-4751-896E-1E40F4F223E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PEEK Formulations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F0955AD3-A1BF-438A-B7D3-2DF355D04D81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685800" y="1981200"/>
          <a:ext cx="7772400" cy="222567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943100">
                  <a:extLst>
                    <a:ext uri="{9D8B030D-6E8A-4147-A177-3AD203B41FA5}">
                      <a16:colId xmlns:a16="http://schemas.microsoft.com/office/drawing/2014/main" val="2207737748"/>
                    </a:ext>
                  </a:extLst>
                </a:gridCol>
                <a:gridCol w="1943100">
                  <a:extLst>
                    <a:ext uri="{9D8B030D-6E8A-4147-A177-3AD203B41FA5}">
                      <a16:colId xmlns:a16="http://schemas.microsoft.com/office/drawing/2014/main" val="2379895929"/>
                    </a:ext>
                  </a:extLst>
                </a:gridCol>
                <a:gridCol w="1943100">
                  <a:extLst>
                    <a:ext uri="{9D8B030D-6E8A-4147-A177-3AD203B41FA5}">
                      <a16:colId xmlns:a16="http://schemas.microsoft.com/office/drawing/2014/main" val="500760827"/>
                    </a:ext>
                  </a:extLst>
                </a:gridCol>
                <a:gridCol w="1943100">
                  <a:extLst>
                    <a:ext uri="{9D8B030D-6E8A-4147-A177-3AD203B41FA5}">
                      <a16:colId xmlns:a16="http://schemas.microsoft.com/office/drawing/2014/main" val="2230213670"/>
                    </a:ext>
                  </a:extLst>
                </a:gridCol>
              </a:tblGrid>
              <a:tr h="370946">
                <a:tc>
                  <a:txBody>
                    <a:bodyPr/>
                    <a:lstStyle/>
                    <a:p>
                      <a:r>
                        <a:rPr lang="en-US" sz="1800" dirty="0"/>
                        <a:t>Formulation</a:t>
                      </a:r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Flex. Modulus</a:t>
                      </a:r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Limiting PV</a:t>
                      </a:r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K Factor</a:t>
                      </a:r>
                    </a:p>
                  </a:txBody>
                  <a:tcPr marT="45733" marB="45733"/>
                </a:tc>
                <a:extLst>
                  <a:ext uri="{0D108BD9-81ED-4DB2-BD59-A6C34878D82A}">
                    <a16:rowId xmlns:a16="http://schemas.microsoft.com/office/drawing/2014/main" val="3976409778"/>
                  </a:ext>
                </a:extLst>
              </a:tr>
              <a:tr h="370946">
                <a:tc>
                  <a:txBody>
                    <a:bodyPr/>
                    <a:lstStyle/>
                    <a:p>
                      <a:r>
                        <a:rPr lang="en-US" sz="1800" dirty="0"/>
                        <a:t>Unfilled</a:t>
                      </a:r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600,000</a:t>
                      </a:r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8,500</a:t>
                      </a:r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375</a:t>
                      </a:r>
                    </a:p>
                  </a:txBody>
                  <a:tcPr marT="45733" marB="45733"/>
                </a:tc>
                <a:extLst>
                  <a:ext uri="{0D108BD9-81ED-4DB2-BD59-A6C34878D82A}">
                    <a16:rowId xmlns:a16="http://schemas.microsoft.com/office/drawing/2014/main" val="2898631387"/>
                  </a:ext>
                </a:extLst>
              </a:tr>
              <a:tr h="370946">
                <a:tc>
                  <a:txBody>
                    <a:bodyPr/>
                    <a:lstStyle/>
                    <a:p>
                      <a:r>
                        <a:rPr lang="en-US" sz="1800" dirty="0"/>
                        <a:t>Bearing Grade</a:t>
                      </a:r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1,100,000</a:t>
                      </a:r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20,000</a:t>
                      </a:r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100</a:t>
                      </a:r>
                    </a:p>
                  </a:txBody>
                  <a:tcPr marT="45733" marB="45733"/>
                </a:tc>
                <a:extLst>
                  <a:ext uri="{0D108BD9-81ED-4DB2-BD59-A6C34878D82A}">
                    <a16:rowId xmlns:a16="http://schemas.microsoft.com/office/drawing/2014/main" val="3081405278"/>
                  </a:ext>
                </a:extLst>
              </a:tr>
              <a:tr h="370946">
                <a:tc>
                  <a:txBody>
                    <a:bodyPr/>
                    <a:lstStyle/>
                    <a:p>
                      <a:r>
                        <a:rPr lang="en-US" sz="1800" dirty="0"/>
                        <a:t>Carbon Filled</a:t>
                      </a:r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1,250,000</a:t>
                      </a:r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25,000</a:t>
                      </a:r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150</a:t>
                      </a:r>
                    </a:p>
                  </a:txBody>
                  <a:tcPr marT="45733" marB="45733"/>
                </a:tc>
                <a:extLst>
                  <a:ext uri="{0D108BD9-81ED-4DB2-BD59-A6C34878D82A}">
                    <a16:rowId xmlns:a16="http://schemas.microsoft.com/office/drawing/2014/main" val="4083352265"/>
                  </a:ext>
                </a:extLst>
              </a:tr>
              <a:tr h="370946">
                <a:tc>
                  <a:txBody>
                    <a:bodyPr/>
                    <a:lstStyle/>
                    <a:p>
                      <a:r>
                        <a:rPr lang="en-US" sz="1800" dirty="0"/>
                        <a:t>PTFE Filled</a:t>
                      </a:r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464,000</a:t>
                      </a:r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18,000</a:t>
                      </a:r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90</a:t>
                      </a:r>
                    </a:p>
                  </a:txBody>
                  <a:tcPr marT="45733" marB="45733"/>
                </a:tc>
                <a:extLst>
                  <a:ext uri="{0D108BD9-81ED-4DB2-BD59-A6C34878D82A}">
                    <a16:rowId xmlns:a16="http://schemas.microsoft.com/office/drawing/2014/main" val="2842542383"/>
                  </a:ext>
                </a:extLst>
              </a:tr>
              <a:tr h="370946">
                <a:tc>
                  <a:txBody>
                    <a:bodyPr/>
                    <a:lstStyle/>
                    <a:p>
                      <a:r>
                        <a:rPr lang="en-US" sz="1800" dirty="0"/>
                        <a:t>Glass Filled</a:t>
                      </a:r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1,000,000</a:t>
                      </a:r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--</a:t>
                      </a:r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--</a:t>
                      </a:r>
                    </a:p>
                  </a:txBody>
                  <a:tcPr marT="45733" marB="45733"/>
                </a:tc>
                <a:extLst>
                  <a:ext uri="{0D108BD9-81ED-4DB2-BD59-A6C34878D82A}">
                    <a16:rowId xmlns:a16="http://schemas.microsoft.com/office/drawing/2014/main" val="140869834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537E6DCC-73CA-489A-AB1C-5CA191DCCC2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/>
              <a:t>PEEK</a:t>
            </a:r>
            <a:br>
              <a:rPr lang="en-US" altLang="en-US" sz="4000"/>
            </a:br>
            <a:r>
              <a:rPr lang="en-US" altLang="en-US" sz="4000"/>
              <a:t>Application Notes</a:t>
            </a:r>
          </a:p>
        </p:txBody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924512A5-2513-4448-A850-F27FDAADC9E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Temperatures to 500 F</a:t>
            </a:r>
          </a:p>
          <a:p>
            <a:pPr lvl="1"/>
            <a:r>
              <a:rPr lang="en-US" altLang="en-US"/>
              <a:t>Strength and stability affected over 300 F</a:t>
            </a:r>
          </a:p>
          <a:p>
            <a:r>
              <a:rPr lang="en-US" altLang="en-US"/>
              <a:t>Wear Applications</a:t>
            </a:r>
          </a:p>
          <a:p>
            <a:pPr lvl="1"/>
            <a:r>
              <a:rPr lang="en-US" altLang="en-US"/>
              <a:t>Filled versions for linear movement</a:t>
            </a:r>
          </a:p>
          <a:p>
            <a:r>
              <a:rPr lang="en-US" altLang="en-US"/>
              <a:t>Hostile chemical environments</a:t>
            </a:r>
          </a:p>
          <a:p>
            <a:pPr lvl="1"/>
            <a:r>
              <a:rPr lang="en-US" altLang="en-US"/>
              <a:t>Resistance to steam</a:t>
            </a:r>
          </a:p>
          <a:p>
            <a:r>
              <a:rPr lang="en-US" altLang="en-US"/>
              <a:t>Best machining +/- .001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>
            <a:extLst>
              <a:ext uri="{FF2B5EF4-FFF2-40B4-BE49-F238E27FC236}">
                <a16:creationId xmlns:a16="http://schemas.microsoft.com/office/drawing/2014/main" id="{DAAB1662-B2BE-48E1-A1B8-7F7041A7ADF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PEEK Applications</a:t>
            </a:r>
          </a:p>
        </p:txBody>
      </p:sp>
      <p:sp>
        <p:nvSpPr>
          <p:cNvPr id="23555" name="Rectangle 4">
            <a:extLst>
              <a:ext uri="{FF2B5EF4-FFF2-40B4-BE49-F238E27FC236}">
                <a16:creationId xmlns:a16="http://schemas.microsoft.com/office/drawing/2014/main" id="{D15FD761-3D23-4424-9F40-7F2FBD9BDF8E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altLang="en-US" sz="2800"/>
              <a:t>Bushings</a:t>
            </a:r>
          </a:p>
          <a:p>
            <a:r>
              <a:rPr lang="en-US" altLang="en-US" sz="2800"/>
              <a:t>Seals</a:t>
            </a:r>
          </a:p>
          <a:p>
            <a:r>
              <a:rPr lang="en-US" altLang="en-US" sz="2800"/>
              <a:t>Pump Wear Rings</a:t>
            </a:r>
          </a:p>
          <a:p>
            <a:r>
              <a:rPr lang="en-US" altLang="en-US" sz="2800"/>
              <a:t>Nozzles</a:t>
            </a:r>
          </a:p>
          <a:p>
            <a:r>
              <a:rPr lang="en-US" altLang="en-US" sz="2800"/>
              <a:t>Spools</a:t>
            </a:r>
          </a:p>
          <a:p>
            <a:r>
              <a:rPr lang="en-US" altLang="en-US" sz="2800"/>
              <a:t>Rotors</a:t>
            </a:r>
          </a:p>
          <a:p>
            <a:r>
              <a:rPr lang="en-US" altLang="en-US" sz="2800"/>
              <a:t>Guides</a:t>
            </a:r>
          </a:p>
          <a:p>
            <a:r>
              <a:rPr lang="en-US" altLang="en-US" sz="2800"/>
              <a:t>Back Up Rings	</a:t>
            </a:r>
          </a:p>
        </p:txBody>
      </p:sp>
      <p:sp>
        <p:nvSpPr>
          <p:cNvPr id="23556" name="Rectangle 5">
            <a:extLst>
              <a:ext uri="{FF2B5EF4-FFF2-40B4-BE49-F238E27FC236}">
                <a16:creationId xmlns:a16="http://schemas.microsoft.com/office/drawing/2014/main" id="{4618C2EE-43BB-4EBE-AEA3-7A5E7FAF90B5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altLang="en-US" sz="2800"/>
              <a:t>Thrust Washers</a:t>
            </a:r>
          </a:p>
          <a:p>
            <a:r>
              <a:rPr lang="en-US" altLang="en-US" sz="2800"/>
              <a:t>Gears</a:t>
            </a:r>
          </a:p>
          <a:p>
            <a:r>
              <a:rPr lang="en-US" altLang="en-US" sz="2800"/>
              <a:t>Impellers</a:t>
            </a:r>
          </a:p>
          <a:p>
            <a:r>
              <a:rPr lang="en-US" altLang="en-US" sz="2800"/>
              <a:t>Valve Seats</a:t>
            </a:r>
          </a:p>
          <a:p>
            <a:r>
              <a:rPr lang="en-US" altLang="en-US" sz="2800"/>
              <a:t>Poppets</a:t>
            </a:r>
          </a:p>
          <a:p>
            <a:r>
              <a:rPr lang="en-US" altLang="en-US" sz="2800"/>
              <a:t>Insulators</a:t>
            </a:r>
          </a:p>
          <a:p>
            <a:r>
              <a:rPr lang="en-US" altLang="en-US" sz="2800"/>
              <a:t>Rollers</a:t>
            </a:r>
          </a:p>
          <a:p>
            <a:r>
              <a:rPr lang="en-US" altLang="en-US" sz="2800"/>
              <a:t>Pistons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>
            <a:extLst>
              <a:ext uri="{FF2B5EF4-FFF2-40B4-BE49-F238E27FC236}">
                <a16:creationId xmlns:a16="http://schemas.microsoft.com/office/drawing/2014/main" id="{DAAB1662-B2BE-48E1-A1B8-7F7041A7ADF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Unlubricated Bushing</a:t>
            </a:r>
          </a:p>
        </p:txBody>
      </p:sp>
      <p:sp>
        <p:nvSpPr>
          <p:cNvPr id="23555" name="Rectangle 4">
            <a:extLst>
              <a:ext uri="{FF2B5EF4-FFF2-40B4-BE49-F238E27FC236}">
                <a16:creationId xmlns:a16="http://schemas.microsoft.com/office/drawing/2014/main" id="{D15FD761-3D23-4424-9F40-7F2FBD9BDF8E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sz="2800" dirty="0">
                <a:ea typeface="+mn-lt"/>
                <a:cs typeface="+mn-lt"/>
              </a:rPr>
              <a:t>110 PSI </a:t>
            </a:r>
            <a:endParaRPr lang="en-US"/>
          </a:p>
          <a:p>
            <a:r>
              <a:rPr lang="en-US" sz="2800" dirty="0">
                <a:ea typeface="+mn-lt"/>
                <a:cs typeface="+mn-lt"/>
              </a:rPr>
              <a:t>117 RPM </a:t>
            </a:r>
            <a:endParaRPr lang="en-US"/>
          </a:p>
          <a:p>
            <a:r>
              <a:rPr lang="en-US" sz="2800" dirty="0">
                <a:ea typeface="+mn-lt"/>
                <a:cs typeface="+mn-lt"/>
              </a:rPr>
              <a:t>1.625” Shaft </a:t>
            </a:r>
            <a:endParaRPr lang="en-US"/>
          </a:p>
          <a:p>
            <a:r>
              <a:rPr lang="en-US" sz="2800" dirty="0">
                <a:ea typeface="+mn-lt"/>
                <a:cs typeface="+mn-lt"/>
              </a:rPr>
              <a:t>219 °F 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4AE246-450B-4781-A539-12FD64D88277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496744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2" descr="peek - Liberal Dictionary">
            <a:extLst>
              <a:ext uri="{FF2B5EF4-FFF2-40B4-BE49-F238E27FC236}">
                <a16:creationId xmlns:a16="http://schemas.microsoft.com/office/drawing/2014/main" id="{C15644EE-28DC-4352-87D9-2A9ABCD64ED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2362200"/>
            <a:ext cx="4838700" cy="3209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681AC4B7-3012-491F-AA3C-14FB4D727FD8}"/>
              </a:ext>
            </a:extLst>
          </p:cNvPr>
          <p:cNvSpPr txBox="1">
            <a:spLocks noChangeArrowheads="1"/>
          </p:cNvSpPr>
          <p:nvPr/>
        </p:nvSpPr>
        <p:spPr>
          <a:xfrm>
            <a:off x="685800" y="381000"/>
            <a:ext cx="7772400" cy="114300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 dirty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Thanks for playing and participating!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58710980-A851-4DB1-B61A-3B7CC680EAA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Thermoplastic Materials</a:t>
            </a:r>
          </a:p>
        </p:txBody>
      </p:sp>
      <p:graphicFrame>
        <p:nvGraphicFramePr>
          <p:cNvPr id="5123" name="Object 3">
            <a:extLst>
              <a:ext uri="{FF2B5EF4-FFF2-40B4-BE49-F238E27FC236}">
                <a16:creationId xmlns:a16="http://schemas.microsoft.com/office/drawing/2014/main" id="{24DBC6C9-4BFE-4BAD-861D-82B4B7E804C0}"/>
              </a:ext>
            </a:extLst>
          </p:cNvPr>
          <p:cNvGraphicFramePr>
            <a:graphicFrameLocks noGrp="1" noChangeAspect="1"/>
          </p:cNvGraphicFramePr>
          <p:nvPr>
            <p:ph type="tbl" idx="1"/>
          </p:nvPr>
        </p:nvGraphicFramePr>
        <p:xfrm>
          <a:off x="682625" y="1978025"/>
          <a:ext cx="7700963" cy="4251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7" name="Document" r:id="rId3" imgW="7711440" imgH="4258056" progId="Word.Document.8">
                  <p:embed/>
                </p:oleObj>
              </mc:Choice>
              <mc:Fallback>
                <p:oleObj name="Document" r:id="rId3" imgW="7711440" imgH="4258056" progId="Word.Document.8">
                  <p:embed/>
                  <p:pic>
                    <p:nvPicPr>
                      <p:cNvPr id="0" name="Object 3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2625" y="1978025"/>
                        <a:ext cx="7700963" cy="4251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4CFBC7-C5A5-4433-A2F0-11C4191A66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Quiz Time!</a:t>
            </a:r>
          </a:p>
        </p:txBody>
      </p:sp>
      <p:pic>
        <p:nvPicPr>
          <p:cNvPr id="40964" name="Picture 4" descr="True Or False">
            <a:extLst>
              <a:ext uri="{FF2B5EF4-FFF2-40B4-BE49-F238E27FC236}">
                <a16:creationId xmlns:a16="http://schemas.microsoft.com/office/drawing/2014/main" id="{E9FDCF63-BE38-4BCE-AF33-BA51081A44E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24025" y="1905000"/>
            <a:ext cx="5695950" cy="4271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716207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0E777B58-5C39-4AE6-848B-0893D85A3E45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sz="5400"/>
              <a:t>Polytetrafluoroethylene</a:t>
            </a:r>
          </a:p>
        </p:txBody>
      </p:sp>
      <p:sp>
        <p:nvSpPr>
          <p:cNvPr id="6147" name="Subtitle 5">
            <a:extLst>
              <a:ext uri="{FF2B5EF4-FFF2-40B4-BE49-F238E27FC236}">
                <a16:creationId xmlns:a16="http://schemas.microsoft.com/office/drawing/2014/main" id="{4D25E91A-D149-42BC-840C-58CB0BADA08D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en-US" sz="4000" dirty="0"/>
              <a:t>(Teflon to you, me, and DuPont)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69B09272-1F1D-485F-9231-CBCE78E85D4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PTFE</a:t>
            </a:r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1F1EB907-197E-40D3-AE5A-54339E07559E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altLang="en-US" sz="2800" b="1"/>
              <a:t>ADVANTAGES</a:t>
            </a:r>
          </a:p>
          <a:p>
            <a:r>
              <a:rPr lang="en-US" altLang="en-US" sz="2800"/>
              <a:t>Low Coefficient of Friction</a:t>
            </a:r>
          </a:p>
          <a:p>
            <a:r>
              <a:rPr lang="en-US" altLang="en-US" sz="2800"/>
              <a:t>Chemically Inert</a:t>
            </a:r>
          </a:p>
          <a:p>
            <a:r>
              <a:rPr lang="en-US" altLang="en-US" sz="2800"/>
              <a:t>Excellent Electrical Insulator</a:t>
            </a:r>
          </a:p>
          <a:p>
            <a:r>
              <a:rPr lang="en-US" altLang="en-US" sz="2800"/>
              <a:t>Low Moisture Absorption</a:t>
            </a:r>
          </a:p>
          <a:p>
            <a:r>
              <a:rPr lang="en-US" altLang="en-US" sz="2800"/>
              <a:t>FDA, USDA</a:t>
            </a:r>
            <a:endParaRPr lang="en-US" altLang="en-US" sz="2800" b="1"/>
          </a:p>
        </p:txBody>
      </p:sp>
      <p:sp>
        <p:nvSpPr>
          <p:cNvPr id="7172" name="Rectangle 4">
            <a:extLst>
              <a:ext uri="{FF2B5EF4-FFF2-40B4-BE49-F238E27FC236}">
                <a16:creationId xmlns:a16="http://schemas.microsoft.com/office/drawing/2014/main" id="{2AB5E6E8-14EF-4F14-9873-0322991C0337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altLang="en-US" sz="2800" b="1"/>
              <a:t>LIMITATIONS</a:t>
            </a:r>
          </a:p>
          <a:p>
            <a:r>
              <a:rPr lang="en-US" altLang="en-US" sz="2800"/>
              <a:t>Low Strength and Creep Resistance</a:t>
            </a:r>
          </a:p>
          <a:p>
            <a:r>
              <a:rPr lang="en-US" altLang="en-US" sz="2800"/>
              <a:t>Poor Thermal Stability</a:t>
            </a:r>
          </a:p>
          <a:p>
            <a:r>
              <a:rPr lang="en-US" altLang="en-US" sz="2800"/>
              <a:t>Low Limiting PV</a:t>
            </a:r>
          </a:p>
          <a:p>
            <a:r>
              <a:rPr lang="en-US" altLang="en-US" sz="2800"/>
              <a:t>Loose Tolerances</a:t>
            </a:r>
          </a:p>
          <a:p>
            <a:r>
              <a:rPr lang="en-US" altLang="en-US" sz="2800"/>
              <a:t>CUT - 500</a:t>
            </a:r>
          </a:p>
          <a:p>
            <a:pPr>
              <a:buFontTx/>
              <a:buNone/>
            </a:pPr>
            <a:r>
              <a:rPr lang="en-US" altLang="en-US" sz="2800" b="1"/>
              <a:t>	</a:t>
            </a:r>
            <a:r>
              <a:rPr lang="en-US" altLang="en-US" sz="2800"/>
              <a:t>HDT - 132</a:t>
            </a:r>
          </a:p>
          <a:p>
            <a:pPr>
              <a:buFontTx/>
              <a:buNone/>
            </a:pPr>
            <a:r>
              <a:rPr lang="en-US" altLang="en-US" sz="2800"/>
              <a:t>	Tg - 75</a:t>
            </a:r>
            <a:endParaRPr lang="en-US" altLang="en-US" sz="2800" b="1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E6727BE3-B6FA-4E74-B408-FC5F0E96004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PTFE Formulations</a:t>
            </a: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A1C2B468-AC66-455F-9FBA-68236242188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Virgin			High Purity, Toughness</a:t>
            </a:r>
          </a:p>
          <a:p>
            <a:r>
              <a:rPr lang="en-US" altLang="en-US"/>
              <a:t>Glass Filled		Strength, Stability</a:t>
            </a:r>
          </a:p>
          <a:p>
            <a:r>
              <a:rPr lang="en-US" altLang="en-US"/>
              <a:t>Graphite Filled	Bearing performance</a:t>
            </a:r>
          </a:p>
          <a:p>
            <a:r>
              <a:rPr lang="en-US" altLang="en-US"/>
              <a:t>Carbon Filled		Strength,Stability,Wear</a:t>
            </a:r>
          </a:p>
          <a:p>
            <a:r>
              <a:rPr lang="en-US" altLang="en-US"/>
              <a:t>MD Filled		Wear, Stability</a:t>
            </a:r>
          </a:p>
          <a:p>
            <a:r>
              <a:rPr lang="en-US" altLang="en-US"/>
              <a:t>Mica Filled		Creep Resistance, Wear</a:t>
            </a:r>
          </a:p>
          <a:p>
            <a:r>
              <a:rPr lang="en-US" altLang="en-US"/>
              <a:t>Bronze Filled		Strength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>
            <a:extLst>
              <a:ext uri="{FF2B5EF4-FFF2-40B4-BE49-F238E27FC236}">
                <a16:creationId xmlns:a16="http://schemas.microsoft.com/office/drawing/2014/main" id="{6A3D9AFF-343C-46C0-BE82-3C5DA1E6DEF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PTFE-Proprietary Grades</a:t>
            </a:r>
          </a:p>
        </p:txBody>
      </p:sp>
      <p:sp>
        <p:nvSpPr>
          <p:cNvPr id="9219" name="Content Placeholder 2">
            <a:extLst>
              <a:ext uri="{FF2B5EF4-FFF2-40B4-BE49-F238E27FC236}">
                <a16:creationId xmlns:a16="http://schemas.microsoft.com/office/drawing/2014/main" id="{D8A04583-2E24-4572-ACC0-F9F7866FB12B}"/>
              </a:ext>
            </a:extLst>
          </p:cNvPr>
          <p:cNvSpPr>
            <a:spLocks noGrp="1" noChangeArrowheads="1"/>
          </p:cNvSpPr>
          <p:nvPr>
            <p:ph sz="half" idx="1"/>
          </p:nvPr>
        </p:nvSpPr>
        <p:spPr>
          <a:xfrm>
            <a:off x="685800" y="1979613"/>
            <a:ext cx="3810000" cy="4114800"/>
          </a:xfrm>
        </p:spPr>
        <p:txBody>
          <a:bodyPr/>
          <a:lstStyle/>
          <a:p>
            <a:r>
              <a:rPr lang="en-US" altLang="en-US"/>
              <a:t>Fluorosint 207</a:t>
            </a:r>
          </a:p>
          <a:p>
            <a:pPr lvl="1"/>
            <a:r>
              <a:rPr lang="en-US" altLang="en-US"/>
              <a:t>Bearing Grade</a:t>
            </a:r>
          </a:p>
          <a:p>
            <a:r>
              <a:rPr lang="en-US" altLang="en-US"/>
              <a:t>Fluorosint 500</a:t>
            </a:r>
          </a:p>
          <a:p>
            <a:pPr lvl="1"/>
            <a:r>
              <a:rPr lang="en-US" altLang="en-US"/>
              <a:t>Structural Grade</a:t>
            </a:r>
          </a:p>
          <a:p>
            <a:r>
              <a:rPr lang="en-US" altLang="en-US"/>
              <a:t>Fluorosint HPV</a:t>
            </a:r>
          </a:p>
          <a:p>
            <a:pPr lvl="1"/>
            <a:r>
              <a:rPr lang="en-US" altLang="en-US"/>
              <a:t>Enhanced Wear</a:t>
            </a:r>
          </a:p>
          <a:p>
            <a:r>
              <a:rPr lang="en-US" altLang="en-US"/>
              <a:t>Fluorosint 135</a:t>
            </a:r>
          </a:p>
          <a:p>
            <a:pPr lvl="1"/>
            <a:r>
              <a:rPr lang="en-US" altLang="en-US"/>
              <a:t>Higher Strength</a:t>
            </a:r>
          </a:p>
          <a:p>
            <a:endParaRPr lang="en-US" altLang="en-US"/>
          </a:p>
        </p:txBody>
      </p:sp>
      <p:sp>
        <p:nvSpPr>
          <p:cNvPr id="9220" name="Content Placeholder 3">
            <a:extLst>
              <a:ext uri="{FF2B5EF4-FFF2-40B4-BE49-F238E27FC236}">
                <a16:creationId xmlns:a16="http://schemas.microsoft.com/office/drawing/2014/main" id="{43108085-CCBB-4D2C-858A-5FB3C5C6EC25}"/>
              </a:ext>
            </a:extLst>
          </p:cNvPr>
          <p:cNvSpPr>
            <a:spLocks noGrp="1" noChangeArrowheads="1"/>
          </p:cNvSpPr>
          <p:nvPr>
            <p:ph sz="half" idx="2"/>
          </p:nvPr>
        </p:nvSpPr>
        <p:spPr/>
        <p:txBody>
          <a:bodyPr/>
          <a:lstStyle/>
          <a:p>
            <a:r>
              <a:rPr lang="en-US" altLang="en-US"/>
              <a:t>Rulon LR (Maroon)</a:t>
            </a:r>
          </a:p>
          <a:p>
            <a:pPr lvl="1"/>
            <a:r>
              <a:rPr lang="en-US" altLang="en-US"/>
              <a:t>General Purpose</a:t>
            </a:r>
          </a:p>
          <a:p>
            <a:r>
              <a:rPr lang="en-US" altLang="en-US"/>
              <a:t>Rulon J (Gold)</a:t>
            </a:r>
          </a:p>
          <a:p>
            <a:pPr lvl="1"/>
            <a:r>
              <a:rPr lang="en-US" altLang="en-US"/>
              <a:t>Non Galling</a:t>
            </a:r>
          </a:p>
          <a:p>
            <a:r>
              <a:rPr lang="en-US" altLang="en-US"/>
              <a:t>Rulon 641 (White)</a:t>
            </a:r>
          </a:p>
          <a:p>
            <a:pPr lvl="1"/>
            <a:r>
              <a:rPr lang="en-US" altLang="en-US"/>
              <a:t>Bearing Grade</a:t>
            </a:r>
          </a:p>
          <a:p>
            <a:r>
              <a:rPr lang="en-US" altLang="en-US"/>
              <a:t>Rulon 123 (Black)</a:t>
            </a:r>
          </a:p>
          <a:p>
            <a:pPr lvl="1"/>
            <a:r>
              <a:rPr lang="en-US" altLang="en-US"/>
              <a:t>Higher Strength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72C3B8CE-6224-426C-A22A-158CEE46826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/>
              <a:t>PTFE</a:t>
            </a:r>
            <a:br>
              <a:rPr lang="en-US" altLang="en-US" sz="4000"/>
            </a:br>
            <a:r>
              <a:rPr lang="en-US" altLang="en-US" sz="4000"/>
              <a:t>Application Notes </a:t>
            </a:r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29FB84EC-4589-483B-BC89-C6BEEF9C352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/>
              <a:t>Temperatures to 500 F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Can spike to higher</a:t>
            </a:r>
          </a:p>
          <a:p>
            <a:pPr>
              <a:lnSpc>
                <a:spcPct val="90000"/>
              </a:lnSpc>
            </a:pPr>
            <a:r>
              <a:rPr lang="en-US" altLang="en-US"/>
              <a:t>Lightly Loaded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Low yield strength, modulus</a:t>
            </a:r>
          </a:p>
          <a:p>
            <a:pPr>
              <a:lnSpc>
                <a:spcPct val="90000"/>
              </a:lnSpc>
            </a:pPr>
            <a:r>
              <a:rPr lang="en-US" altLang="en-US"/>
              <a:t>Avoid soft metal mating surface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Galling may become a problem</a:t>
            </a:r>
          </a:p>
          <a:p>
            <a:pPr>
              <a:lnSpc>
                <a:spcPct val="90000"/>
              </a:lnSpc>
            </a:pPr>
            <a:r>
              <a:rPr lang="en-US" altLang="en-US"/>
              <a:t>Harsh Chemical environments</a:t>
            </a:r>
          </a:p>
          <a:p>
            <a:pPr>
              <a:lnSpc>
                <a:spcPct val="90000"/>
              </a:lnSpc>
            </a:pPr>
            <a:r>
              <a:rPr lang="en-US" altLang="en-US"/>
              <a:t>Best Machining:  +/- .001**</a:t>
            </a: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  <p:tag name="ARTICULATE_SLIDE_COUNT" val="2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Blank Presentatio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318e11b4-31f4-4f54-9868-8f0753334228" xsi:nil="true"/>
    <lcf76f155ced4ddcb4097134ff3c332f xmlns="a5b5c6ae-0d48-437c-aaa0-ef0385249151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C22C13ACE11FD43AB54FB1EDCF9266A" ma:contentTypeVersion="17" ma:contentTypeDescription="Create a new document." ma:contentTypeScope="" ma:versionID="6a4c9afdcfb6cdc76db844935a9e219c">
  <xsd:schema xmlns:xsd="http://www.w3.org/2001/XMLSchema" xmlns:xs="http://www.w3.org/2001/XMLSchema" xmlns:p="http://schemas.microsoft.com/office/2006/metadata/properties" xmlns:ns2="a5b5c6ae-0d48-437c-aaa0-ef0385249151" xmlns:ns3="318e11b4-31f4-4f54-9868-8f0753334228" targetNamespace="http://schemas.microsoft.com/office/2006/metadata/properties" ma:root="true" ma:fieldsID="2bfd90a9107d173a61c9c697098a7c13" ns2:_="" ns3:_="">
    <xsd:import namespace="a5b5c6ae-0d48-437c-aaa0-ef0385249151"/>
    <xsd:import namespace="318e11b4-31f4-4f54-9868-8f075333422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5b5c6ae-0d48-437c-aaa0-ef038524915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00000000-0000-0000-0000-000000000000" ma:termSetId="00000000-0000-0000-0000-000000000000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18e11b4-31f4-4f54-9868-8f0753334228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2e3599e5-c759-4bf1-8116-775932d3906a}" ma:internalName="TaxCatchAll" ma:showField="CatchAllData" ma:web="318e11b4-31f4-4f54-9868-8f075333422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8253F88-ED17-4939-8FD4-9D5A02F89B93}">
  <ds:schemaRefs>
    <ds:schemaRef ds:uri="http://schemas.microsoft.com/office/2006/metadata/properties"/>
    <ds:schemaRef ds:uri="http://schemas.microsoft.com/office/infopath/2007/PartnerControls"/>
    <ds:schemaRef ds:uri="318e11b4-31f4-4f54-9868-8f0753334228"/>
    <ds:schemaRef ds:uri="a5b5c6ae-0d48-437c-aaa0-ef0385249151"/>
  </ds:schemaRefs>
</ds:datastoreItem>
</file>

<file path=customXml/itemProps2.xml><?xml version="1.0" encoding="utf-8"?>
<ds:datastoreItem xmlns:ds="http://schemas.openxmlformats.org/officeDocument/2006/customXml" ds:itemID="{DB89369D-50B1-411F-BD06-DC3AB803334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5b5c6ae-0d48-437c-aaa0-ef0385249151"/>
    <ds:schemaRef ds:uri="318e11b4-31f4-4f54-9868-8f075333422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AA1321D4-BB6D-4FFE-973D-A6952DE34CA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Office\Templates\Blank Presentation.pot</Template>
  <TotalTime>2616</TotalTime>
  <Words>667</Words>
  <Application>Microsoft Office PowerPoint</Application>
  <PresentationFormat>On-screen Show (4:3)</PresentationFormat>
  <Paragraphs>231</Paragraphs>
  <Slides>26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0" baseType="lpstr">
      <vt:lpstr>Arial</vt:lpstr>
      <vt:lpstr>Times New Roman</vt:lpstr>
      <vt:lpstr>Blank Presentation</vt:lpstr>
      <vt:lpstr>Document</vt:lpstr>
      <vt:lpstr>OSR Training #4 Crystalline HPMs</vt:lpstr>
      <vt:lpstr>Why are Plastics used as alternatives to Metals?</vt:lpstr>
      <vt:lpstr>Thermoplastic Materials</vt:lpstr>
      <vt:lpstr>Quiz Time!</vt:lpstr>
      <vt:lpstr>Polytetrafluoroethylene</vt:lpstr>
      <vt:lpstr>PTFE</vt:lpstr>
      <vt:lpstr>PTFE Formulations</vt:lpstr>
      <vt:lpstr>PTFE-Proprietary Grades</vt:lpstr>
      <vt:lpstr>PTFE Application Notes </vt:lpstr>
      <vt:lpstr>PTFE Applications</vt:lpstr>
      <vt:lpstr>Additional Fluoropolymers</vt:lpstr>
      <vt:lpstr>Quiz Time!</vt:lpstr>
      <vt:lpstr>Polyphenylene Sulfide</vt:lpstr>
      <vt:lpstr>PPS  (Polyphenylene Sulfide)</vt:lpstr>
      <vt:lpstr>PPS Formulations</vt:lpstr>
      <vt:lpstr>PPS Application Notes</vt:lpstr>
      <vt:lpstr>PPS Applications</vt:lpstr>
      <vt:lpstr>Quiz Time!</vt:lpstr>
      <vt:lpstr>Polyetheretherketone</vt:lpstr>
      <vt:lpstr>PEEK  (Polyetheretherketone)</vt:lpstr>
      <vt:lpstr>PEEK Formulations</vt:lpstr>
      <vt:lpstr>PEEK Formulations</vt:lpstr>
      <vt:lpstr>PEEK Application Notes</vt:lpstr>
      <vt:lpstr>PEEK Applications</vt:lpstr>
      <vt:lpstr>Unlubricated Bushing</vt:lpstr>
      <vt:lpstr>PowerPoint Presentation</vt:lpstr>
    </vt:vector>
  </TitlesOfParts>
  <Company>All-State Industries,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ALERT Manufacturing  &amp;  Supply Co.</dc:title>
  <dc:creator>John Thiel</dc:creator>
  <cp:lastModifiedBy>McKay, Patricia</cp:lastModifiedBy>
  <cp:revision>139</cp:revision>
  <cp:lastPrinted>2020-05-13T20:56:40Z</cp:lastPrinted>
  <dcterms:created xsi:type="dcterms:W3CDTF">2001-10-10T22:11:43Z</dcterms:created>
  <dcterms:modified xsi:type="dcterms:W3CDTF">2023-08-07T20:24:20Z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0x010100CC22C13ACE11FD43AB54FB1EDCF9266A</vt:lpwstr>
  </property>
  <property fmtid="{D5CDD505-2E9C-101B-9397-08002B2CF9AE}" pid="3" name="ArticulateGUID">
    <vt:lpwstr>ACE6AFDF-46F6-46ED-9490-F190DC189E89</vt:lpwstr>
  </property>
  <property fmtid="{D5CDD505-2E9C-101B-9397-08002B2CF9AE}" pid="4" name="ArticulatePath">
    <vt:lpwstr>https://copeplastics.sharepoint.com/Cope Document Library/Common/Transfer Folder/Anna Jensen/OSR Mechanical Training with John Thiel - 2020/Session 04 - Crystalline HPMs - 5-14-2020/OSR Training 4</vt:lpwstr>
  </property>
</Properties>
</file>